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59" r:id="rId4"/>
    <p:sldId id="260" r:id="rId5"/>
    <p:sldId id="283" r:id="rId6"/>
    <p:sldId id="284" r:id="rId7"/>
    <p:sldId id="285" r:id="rId8"/>
    <p:sldId id="263" r:id="rId9"/>
    <p:sldId id="286" r:id="rId10"/>
    <p:sldId id="287" r:id="rId11"/>
    <p:sldId id="288" r:id="rId12"/>
    <p:sldId id="289" r:id="rId13"/>
    <p:sldId id="290" r:id="rId14"/>
    <p:sldId id="295" r:id="rId15"/>
    <p:sldId id="297" r:id="rId16"/>
    <p:sldId id="298" r:id="rId17"/>
    <p:sldId id="299" r:id="rId18"/>
    <p:sldId id="291" r:id="rId19"/>
  </p:sldIdLst>
  <p:sldSz cx="12192000" cy="6858000"/>
  <p:notesSz cx="6813550" cy="9945688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41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27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6167228-513E-453E-A939-38BCBB19AF98}" type="datetimeFigureOut">
              <a:rPr lang="lt-LT"/>
              <a:pPr>
                <a:defRPr/>
              </a:pPr>
              <a:t>2016.04.27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527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59213" y="9447213"/>
            <a:ext cx="29527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E7A3C36-FDB2-4A42-BAB7-6C1F99064ABC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59213" y="0"/>
            <a:ext cx="29527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0F5711-FDCD-4A1B-8F32-A3DAE85863F6}" type="datetimeFigureOut">
              <a:rPr lang="lt-LT"/>
              <a:pPr>
                <a:defRPr/>
              </a:pPr>
              <a:t>2016.04.27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t-LT" noProof="0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1038" y="4786313"/>
            <a:ext cx="5451475" cy="3916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noProof="0"/>
              <a:t>Spustelėję redag. ruoš. teksto stilių</a:t>
            </a:r>
          </a:p>
          <a:p>
            <a:pPr lvl="1"/>
            <a:r>
              <a:rPr lang="lt-LT" noProof="0"/>
              <a:t>Antras lygmuo</a:t>
            </a:r>
          </a:p>
          <a:p>
            <a:pPr lvl="2"/>
            <a:r>
              <a:rPr lang="lt-LT" noProof="0"/>
              <a:t>Trečias lygmuo</a:t>
            </a:r>
          </a:p>
          <a:p>
            <a:pPr lvl="3"/>
            <a:r>
              <a:rPr lang="lt-LT" noProof="0"/>
              <a:t>Ketvirtas lygmuo</a:t>
            </a:r>
          </a:p>
          <a:p>
            <a:pPr lvl="4"/>
            <a:r>
              <a:rPr lang="lt-LT" noProof="0"/>
              <a:t>Penktas lygmuo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527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59213" y="9447213"/>
            <a:ext cx="29527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0ADBDF4-9F6A-40A7-BC4B-137AB3F4469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85"/>
          <p:cNvSpPr>
            <a:spLocks noGrp="1"/>
          </p:cNvSpPr>
          <p:nvPr>
            <p:ph type="sldNum" sz="quarter" idx="5"/>
          </p:nvPr>
        </p:nvSpPr>
        <p:spPr bwMode="auto">
          <a:xfrm>
            <a:off x="3805238" y="10271125"/>
            <a:ext cx="2909887" cy="541338"/>
          </a:xfrm>
          <a:noFill/>
          <a:ln>
            <a:miter lim="800000"/>
            <a:headEnd/>
            <a:tailEnd/>
          </a:ln>
        </p:spPr>
        <p:txBody>
          <a:bodyPr wrap="square" lIns="91425" tIns="45700" rIns="91425" bIns="4570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25000"/>
            </a:pPr>
            <a:fld id="{7645D1D7-E64B-4B04-A38A-5E92A59648DF}" type="slidenum">
              <a:rPr lang="en-GB" smtClean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25000"/>
              </a:pPr>
              <a:t>1</a:t>
            </a:fld>
            <a:endParaRPr lang="en-GB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1154113" y="811213"/>
            <a:ext cx="4408487" cy="4056062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2400" kern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11" name="Shape 87"/>
          <p:cNvSpPr>
            <a:spLocks noGrp="1"/>
          </p:cNvSpPr>
          <p:nvPr>
            <p:ph type="body" idx="1"/>
          </p:nvPr>
        </p:nvSpPr>
        <p:spPr bwMode="auto">
          <a:xfrm>
            <a:off x="895350" y="5137150"/>
            <a:ext cx="4927600" cy="4865688"/>
          </a:xfrm>
          <a:noFill/>
        </p:spPr>
        <p:txBody>
          <a:bodyPr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Pct val="25000"/>
            </a:pPr>
            <a:endParaRPr lang="lt-LT">
              <a:solidFill>
                <a:srgbClr val="000000"/>
              </a:solidFill>
              <a:sym typeface="Calibri" pitchFamily="34" charset="0"/>
            </a:endParaRPr>
          </a:p>
        </p:txBody>
      </p:sp>
      <p:sp>
        <p:nvSpPr>
          <p:cNvPr id="88" name="Shape 88"/>
          <p:cNvSpPr txBox="1"/>
          <p:nvPr/>
        </p:nvSpPr>
        <p:spPr>
          <a:xfrm>
            <a:off x="3806825" y="10271125"/>
            <a:ext cx="2909888" cy="54292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SzPct val="25000"/>
              <a:defRPr/>
            </a:pPr>
            <a:fld id="{CA2469B8-3446-4B8F-9209-CF55B6624AEA}" type="slidenum">
              <a:rPr lang="en-GB" sz="1200" ker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algn="r" fontAlgn="auto">
                <a:spcBef>
                  <a:spcPts val="0"/>
                </a:spcBef>
                <a:spcAft>
                  <a:spcPts val="0"/>
                </a:spcAft>
                <a:buSzPct val="25000"/>
                <a:defRPr/>
              </a:pPr>
              <a:t>1</a:t>
            </a:fld>
            <a:endParaRPr lang="en-GB" sz="1200" kern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13" name="Shape 89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-244475" y="811213"/>
            <a:ext cx="7207250" cy="4054475"/>
          </a:xfrm>
          <a:custGeom>
            <a:avLst/>
            <a:gdLst>
              <a:gd name="T0" fmla="*/ 0 w 120000"/>
              <a:gd name="T1" fmla="*/ 0 h 120000"/>
              <a:gd name="T2" fmla="*/ 7207250 w 120000"/>
              <a:gd name="T3" fmla="*/ 0 h 120000"/>
              <a:gd name="T4" fmla="*/ 7207250 w 120000"/>
              <a:gd name="T5" fmla="*/ 4054475 h 120000"/>
              <a:gd name="T6" fmla="*/ 0 w 120000"/>
              <a:gd name="T7" fmla="*/ 4054475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altLang="lt-LT">
              <a:latin typeface="Times New Roman" pitchFamily="18" charset="0"/>
            </a:endParaRPr>
          </a:p>
        </p:txBody>
      </p:sp>
      <p:sp>
        <p:nvSpPr>
          <p:cNvPr id="62467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5AF8F9-642F-4ADE-A9D9-C7343713BB9D}" type="slidenum">
              <a:rPr lang="nb-NO" altLang="lt-LT" smtClean="0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nb-NO" altLang="lt-LT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lt-LT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6C45AF-E199-49F0-9C2B-0F9C23988851}" type="slidenum">
              <a:rPr lang="lt-LT" altLang="lt-LT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lt-LT" altLang="lt-LT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79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242888" y="822325"/>
            <a:ext cx="7205663" cy="40544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Plassholder for notater 2"/>
          <p:cNvSpPr>
            <a:spLocks noGrp="1"/>
          </p:cNvSpPr>
          <p:nvPr>
            <p:ph type="body" idx="1"/>
          </p:nvPr>
        </p:nvSpPr>
        <p:spPr bwMode="auto">
          <a:xfrm>
            <a:off x="671513" y="5137150"/>
            <a:ext cx="5372100" cy="4865688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altLang="lt-LT"/>
          </a:p>
        </p:txBody>
      </p:sp>
      <p:sp>
        <p:nvSpPr>
          <p:cNvPr id="140293" name="Plassholder for lysbildenummer 3"/>
          <p:cNvSpPr txBox="1">
            <a:spLocks noGrp="1"/>
          </p:cNvSpPr>
          <p:nvPr/>
        </p:nvSpPr>
        <p:spPr bwMode="auto">
          <a:xfrm>
            <a:off x="3802063" y="10271125"/>
            <a:ext cx="2913062" cy="54133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b"/>
          <a:lstStyle>
            <a:lvl1pPr defTabSz="393700" eaLnBrk="0" hangingPunct="0">
              <a:tabLst>
                <a:tab pos="635000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93700" eaLnBrk="0" hangingPunct="0">
              <a:tabLst>
                <a:tab pos="635000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93700" eaLnBrk="0" hangingPunct="0">
              <a:tabLst>
                <a:tab pos="635000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93700" eaLnBrk="0" hangingPunct="0">
              <a:tabLst>
                <a:tab pos="635000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93700" eaLnBrk="0" hangingPunct="0">
              <a:tabLst>
                <a:tab pos="635000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37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37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37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37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fontAlgn="auto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/>
            </a:pPr>
            <a:fld id="{A8D3540B-B66B-4C0A-9402-7B9DEF878FA4}" type="slidenum">
              <a:rPr lang="en-GB" altLang="lt-LT" sz="1200" kern="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Tahoma" panose="020B0604030504040204" pitchFamily="34" charset="0"/>
                <a:sym typeface="Arial"/>
              </a:rPr>
              <a:pPr algn="r" eaLnBrk="1" fontAlgn="auto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  <a:defRPr/>
              </a:pPr>
              <a:t>3</a:t>
            </a:fld>
            <a:endParaRPr lang="en-GB" altLang="lt-LT" sz="1200" kern="0">
              <a:solidFill>
                <a:srgbClr val="000000"/>
              </a:solidFill>
              <a:latin typeface="Times New Roman" panose="02020603050405020304" pitchFamily="18" charset="0"/>
              <a:ea typeface="MS Gothic" panose="020B0609070205080204" pitchFamily="49" charset="-128"/>
              <a:cs typeface="Tahoma" panose="020B0604030504040204" pitchFamily="34" charset="0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F13E19-CA12-4E34-9FD4-F88965F18C58}" type="slidenum">
              <a:rPr lang="lt-LT" altLang="lt-LT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lt-LT" altLang="lt-LT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842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242888" y="822325"/>
            <a:ext cx="7205663" cy="40544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Plassholder for notater 2"/>
          <p:cNvSpPr>
            <a:spLocks noGrp="1"/>
          </p:cNvSpPr>
          <p:nvPr>
            <p:ph type="body" idx="1"/>
          </p:nvPr>
        </p:nvSpPr>
        <p:spPr bwMode="auto">
          <a:xfrm>
            <a:off x="671513" y="5137150"/>
            <a:ext cx="5372100" cy="4865688"/>
          </a:xfrm>
          <a:noFill/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altLang="lt-LT"/>
          </a:p>
        </p:txBody>
      </p:sp>
      <p:sp>
        <p:nvSpPr>
          <p:cNvPr id="141317" name="Plassholder for lysbildenummer 3"/>
          <p:cNvSpPr txBox="1">
            <a:spLocks noGrp="1"/>
          </p:cNvSpPr>
          <p:nvPr/>
        </p:nvSpPr>
        <p:spPr bwMode="auto">
          <a:xfrm>
            <a:off x="3802063" y="10271125"/>
            <a:ext cx="2913062" cy="54133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b"/>
          <a:lstStyle>
            <a:lvl1pPr defTabSz="393700" eaLnBrk="0" hangingPunct="0">
              <a:tabLst>
                <a:tab pos="635000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93700" eaLnBrk="0" hangingPunct="0">
              <a:tabLst>
                <a:tab pos="635000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93700" eaLnBrk="0" hangingPunct="0">
              <a:tabLst>
                <a:tab pos="635000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93700" eaLnBrk="0" hangingPunct="0">
              <a:tabLst>
                <a:tab pos="635000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93700" eaLnBrk="0" hangingPunct="0">
              <a:tabLst>
                <a:tab pos="635000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37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37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37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37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fontAlgn="auto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/>
            </a:pPr>
            <a:fld id="{013A7A53-5DEF-4D8D-8FF4-89B5DEC7BCBF}" type="slidenum">
              <a:rPr lang="en-GB" altLang="lt-LT" sz="1200" kern="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Tahoma" panose="020B0604030504040204" pitchFamily="34" charset="0"/>
                <a:sym typeface="Arial"/>
              </a:rPr>
              <a:pPr algn="r" eaLnBrk="1" fontAlgn="auto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  <a:defRPr/>
              </a:pPr>
              <a:t>4</a:t>
            </a:fld>
            <a:endParaRPr lang="en-GB" altLang="lt-LT" sz="1200" kern="0">
              <a:solidFill>
                <a:srgbClr val="000000"/>
              </a:solidFill>
              <a:latin typeface="Times New Roman" panose="02020603050405020304" pitchFamily="18" charset="0"/>
              <a:ea typeface="MS Gothic" panose="020B0609070205080204" pitchFamily="49" charset="-128"/>
              <a:cs typeface="Tahoma" panose="020B0604030504040204" pitchFamily="34" charset="0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lt-LT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lt-LT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lt-LT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altLang="lt-LT">
              <a:latin typeface="Times New Roman" pitchFamily="18" charset="0"/>
            </a:endParaRPr>
          </a:p>
        </p:txBody>
      </p:sp>
      <p:sp>
        <p:nvSpPr>
          <p:cNvPr id="53251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20D3E54-EF06-47A9-91E6-4BF3D01F60A6}" type="slidenum">
              <a:rPr lang="nb-NO" altLang="lt-LT" smtClean="0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nb-NO" altLang="lt-LT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altLang="lt-LT">
              <a:latin typeface="Times New Roman" pitchFamily="18" charset="0"/>
            </a:endParaRPr>
          </a:p>
        </p:txBody>
      </p:sp>
      <p:sp>
        <p:nvSpPr>
          <p:cNvPr id="56323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D1E7B9-F144-45E7-A021-CBE7072256F3}" type="slidenum">
              <a:rPr lang="nb-NO" altLang="lt-LT" smtClean="0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nb-NO" altLang="lt-LT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altLang="lt-LT">
              <a:latin typeface="Times New Roman" pitchFamily="18" charset="0"/>
            </a:endParaRPr>
          </a:p>
        </p:txBody>
      </p:sp>
      <p:sp>
        <p:nvSpPr>
          <p:cNvPr id="59395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0E5041-9054-4EC6-A317-960BED66721B}" type="slidenum">
              <a:rPr lang="nb-NO" altLang="lt-LT" smtClean="0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nb-NO" altLang="lt-LT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Tuščia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marR="0" lvl="0" indent="0" algn="l" rtl="0" fontAlgn="auto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3" name="Shape 17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marR="0" lvl="0" indent="0" algn="ctr" rtl="0" fontAlgn="auto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4" name="Shape 18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buSzPct val="25000"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/>
            </a:pPr>
            <a:fld id="{EEDFEA50-ACC7-4B75-9A6C-CE80A274B7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>
  <p:cSld name="Pavadinimas ir vertikalus tekstas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75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marR="0" lvl="0" indent="0" algn="l" rtl="0" fontAlgn="auto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5" name="Shape 76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marR="0" lvl="0" indent="0" algn="ctr" rtl="0" fontAlgn="auto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6" name="Shape 77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buSzPct val="25000"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/>
            </a:pPr>
            <a:fld id="{8E134747-C4D2-4330-BA5C-60C1637E66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>
  <p:cSld name="Vertikalus pavadinimas ir tekstas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7285038" y="1828800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1697038" y="-812800"/>
            <a:ext cx="5851525" cy="80263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81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marR="0" lvl="0" indent="0" algn="l" rtl="0" fontAlgn="auto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5" name="Shape 82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marR="0" lvl="0" indent="0" algn="ctr" rtl="0" fontAlgn="auto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6" name="Shape 83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buSzPct val="25000"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/>
            </a:pPr>
            <a:fld id="{C8F0C4A2-E3DA-4C64-B23D-F50749BD36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/>
            </a:pPr>
            <a:fld id="{979E419E-4C93-4CBE-A5D4-A05537519339}" type="datetimeFigureOut">
              <a:rPr lang="lt-LT"/>
              <a:pPr>
                <a:defRPr/>
              </a:pPr>
              <a:t>2016.04.27</a:t>
            </a:fld>
            <a:endParaRPr lang="lt-L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2ECBBB5-255A-46D3-81AA-E79518FD100B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Pavadinimas ir turiny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22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marR="0" lvl="0" indent="0" algn="l" rtl="0" fontAlgn="auto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5" name="Shape 23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marR="0" lvl="0" indent="0" algn="ctr" rtl="0" fontAlgn="auto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6" name="Shape 24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buSzPct val="25000"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/>
            </a:pPr>
            <a:fld id="{234461C1-4477-4C46-958D-2D9F878E67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Pavadinimo skaidrė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914400" y="2130425"/>
            <a:ext cx="10363200" cy="147002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828801" y="3886200"/>
            <a:ext cx="8534399" cy="1752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28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marR="0" lvl="0" indent="0" algn="l" rtl="0" fontAlgn="auto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5" name="Shape 29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marR="0" lvl="0" indent="0" algn="ctr" rtl="0" fontAlgn="auto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6" name="Shape 30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buSzPct val="25000"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/>
            </a:pPr>
            <a:fld id="{5C63CDE1-27AF-4DF9-B9A3-D1DEF015E0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kcijos antraštė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963083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963083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34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marR="0" lvl="0" indent="0" algn="l" rtl="0" fontAlgn="auto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5" name="Shape 35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marR="0" lvl="0" indent="0" algn="ctr" rtl="0" fontAlgn="auto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6" name="Shape 36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buSzPct val="25000"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/>
            </a:pPr>
            <a:fld id="{483FD12F-FE43-4CFA-9B0E-7D92EF53A5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Du turiniai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09601" y="1600201"/>
            <a:ext cx="5384799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6197601" y="1600201"/>
            <a:ext cx="5384799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41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marR="0" lvl="0" indent="0" algn="l" rtl="0" fontAlgn="auto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6" name="Shape 42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marR="0" lvl="0" indent="0" algn="ctr" rtl="0" fontAlgn="auto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7" name="Shape 43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buSzPct val="25000"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/>
            </a:pPr>
            <a:fld id="{D5F88B75-7275-4281-BBB3-A7FE0C030C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>
  <p:cSld name="Lyginima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09601" y="1535112"/>
            <a:ext cx="5386916" cy="63976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609601" y="2174875"/>
            <a:ext cx="5386916" cy="39512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6193367" y="1535112"/>
            <a:ext cx="5389032" cy="63976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6193367" y="2174875"/>
            <a:ext cx="5389032" cy="39512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50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marR="0" lvl="0" indent="0" algn="l" rtl="0" fontAlgn="auto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8" name="Shape 51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marR="0" lvl="0" indent="0" algn="ctr" rtl="0" fontAlgn="auto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9" name="Shape 52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buSzPct val="25000"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/>
            </a:pPr>
            <a:fld id="{EFE554E7-D801-4BFE-9547-341432D234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k pavadinima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" name="Shape 55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marR="0" lvl="0" indent="0" algn="l" rtl="0" fontAlgn="auto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4" name="Shape 56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marR="0" lvl="0" indent="0" algn="ctr" rtl="0" fontAlgn="auto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5" name="Shape 57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buSzPct val="25000"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/>
            </a:pPr>
            <a:fld id="{4F2647EF-2AEE-4DAB-B9A9-4126DBC565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Turinys ir antraštė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609601" y="273051"/>
            <a:ext cx="4011084" cy="1162049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766733" y="273050"/>
            <a:ext cx="6815667" cy="585311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62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marR="0" lvl="0" indent="0" algn="l" rtl="0" fontAlgn="auto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6" name="Shape 63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marR="0" lvl="0" indent="0" algn="ctr" rtl="0" fontAlgn="auto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7" name="Shape 64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buSzPct val="25000"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/>
            </a:pPr>
            <a:fld id="{FA99B3D0-D278-4749-8180-450C0F31B1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Paveikslėlis ir antraštė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2389718" y="4800601"/>
            <a:ext cx="7315199" cy="56673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2389718" y="612775"/>
            <a:ext cx="7315199" cy="411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endParaRPr noProof="0">
              <a:sym typeface="Calibri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2389718" y="5367338"/>
            <a:ext cx="7315199" cy="80486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69"/>
          <p:cNvSpPr txBox="1">
            <a:spLocks noGrp="1"/>
          </p:cNvSpPr>
          <p:nvPr>
            <p:ph type="dt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marR="0" lvl="0" indent="0" algn="l" rtl="0" fontAlgn="auto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6" name="Shape 70"/>
          <p:cNvSpPr txBox="1">
            <a:spLocks noGrp="1"/>
          </p:cNvSpPr>
          <p:nvPr>
            <p:ph type="ft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marR="0" lvl="0" indent="0" algn="ctr" rtl="0" fontAlgn="auto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7" name="Shape 71"/>
          <p:cNvSpPr txBox="1">
            <a:spLocks noGrp="1"/>
          </p:cNvSpPr>
          <p:nvPr>
            <p:ph type="sldNum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buSzPct val="25000"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/>
            </a:pPr>
            <a:fld id="{14D02626-8085-4878-9061-89B119D1D0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hape 10"/>
          <p:cNvSpPr txBox="1"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lt-LT">
              <a:sym typeface="Arial" charset="0"/>
            </a:endParaRPr>
          </a:p>
        </p:txBody>
      </p:sp>
      <p:sp>
        <p:nvSpPr>
          <p:cNvPr id="48131" name="Shape 11"/>
          <p:cNvSpPr txBox="1"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lt-LT">
              <a:sym typeface="Arial" charset="0"/>
            </a:endParaRPr>
          </a:p>
        </p:txBody>
      </p:sp>
      <p:sp>
        <p:nvSpPr>
          <p:cNvPr id="13316" name="Shape 12"/>
          <p:cNvSpPr txBox="1">
            <a:spLocks noGrp="1"/>
          </p:cNvSpPr>
          <p:nvPr/>
        </p:nvSpPr>
        <p:spPr bwMode="auto">
          <a:xfrm>
            <a:off x="609600" y="6356350"/>
            <a:ext cx="284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defRPr/>
            </a:pPr>
            <a:endParaRPr lang="lt-LT" sz="1200">
              <a:solidFill>
                <a:srgbClr val="888888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3317" name="Shape 13"/>
          <p:cNvSpPr txBox="1">
            <a:spLocks noGrp="1"/>
          </p:cNvSpPr>
          <p:nvPr/>
        </p:nvSpPr>
        <p:spPr bwMode="auto">
          <a:xfrm>
            <a:off x="4165600" y="6356350"/>
            <a:ext cx="3860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>
              <a:defRPr/>
            </a:pPr>
            <a:endParaRPr lang="lt-LT" sz="1200">
              <a:solidFill>
                <a:srgbClr val="888888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3318" name="Shape 14"/>
          <p:cNvSpPr txBox="1">
            <a:spLocks noGrp="1"/>
          </p:cNvSpPr>
          <p:nvPr/>
        </p:nvSpPr>
        <p:spPr bwMode="auto">
          <a:xfrm>
            <a:off x="8737600" y="6356350"/>
            <a:ext cx="284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r">
              <a:buSzPct val="25000"/>
              <a:defRPr/>
            </a:pPr>
            <a:fld id="{A0232FDD-207E-4C9C-A8EB-472F01F2B069}" type="slidenum">
              <a:rPr lang="en-GB" sz="1200">
                <a:solidFill>
                  <a:srgbClr val="888888"/>
                </a:solidFill>
                <a:latin typeface="Calibri" pitchFamily="34" charset="0"/>
                <a:sym typeface="Calibri" pitchFamily="34" charset="0"/>
              </a:rPr>
              <a:pPr algn="r">
                <a:buSzPct val="25000"/>
                <a:defRPr/>
              </a:pPr>
              <a:t>‹#›</a:t>
            </a:fld>
            <a:endParaRPr lang="en-GB" sz="1200">
              <a:solidFill>
                <a:srgbClr val="888888"/>
              </a:solidFill>
              <a:latin typeface="Calibri" pitchFamily="34" charset="0"/>
              <a:sym typeface="Calibri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/>
        </p:nvSpPr>
        <p:spPr>
          <a:xfrm>
            <a:off x="1703388" y="1916113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lIns="92150" tIns="46075" rIns="92150" bIns="4607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ct val="25000"/>
              <a:buFont typeface="Arial"/>
              <a:buNone/>
              <a:defRPr/>
            </a:pPr>
            <a:r>
              <a:rPr lang="en-GB" sz="4400" kern="0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REZULTATAI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1706563" y="3213100"/>
            <a:ext cx="180975" cy="4572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/>
            </a:pPr>
            <a:endParaRPr sz="2400" kern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16387" name="Shape 93"/>
          <p:cNvSpPr>
            <a:spLocks noChangeArrowheads="1"/>
          </p:cNvSpPr>
          <p:nvPr/>
        </p:nvSpPr>
        <p:spPr bwMode="auto">
          <a:xfrm>
            <a:off x="1992313" y="5157788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50" tIns="46075" rIns="92150" bIns="46075" anchor="ctr"/>
          <a:lstStyle/>
          <a:p>
            <a:pPr algn="ctr">
              <a:buSzPct val="25000"/>
            </a:pPr>
            <a:r>
              <a:rPr lang="en-GB" sz="2800">
                <a:solidFill>
                  <a:srgbClr val="000000"/>
                </a:solidFill>
                <a:cs typeface="Arial" charset="0"/>
                <a:sym typeface="Arial" charset="0"/>
              </a:rPr>
              <a:t>Kauno Kovo 11-osios gimnazija</a:t>
            </a:r>
          </a:p>
          <a:p>
            <a:pPr algn="ctr">
              <a:buClr>
                <a:srgbClr val="FF3300"/>
              </a:buClr>
              <a:buSzPct val="25000"/>
              <a:buFont typeface="Arial" charset="0"/>
              <a:buNone/>
            </a:pPr>
            <a:r>
              <a:rPr lang="en-US" sz="2800">
                <a:solidFill>
                  <a:srgbClr val="000000"/>
                </a:solidFill>
                <a:cs typeface="Arial" charset="0"/>
                <a:sym typeface="Arial" charset="0"/>
              </a:rPr>
              <a:t>3</a:t>
            </a:r>
            <a:r>
              <a:rPr lang="lt-LT" sz="2800">
                <a:solidFill>
                  <a:srgbClr val="000000"/>
                </a:solidFill>
                <a:cs typeface="Arial" charset="0"/>
                <a:sym typeface="Arial" charset="0"/>
              </a:rPr>
              <a:t>-II klasės</a:t>
            </a:r>
            <a:endParaRPr lang="en-GB" sz="2800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sp>
        <p:nvSpPr>
          <p:cNvPr id="16388" name="Shape 94"/>
          <p:cNvSpPr>
            <a:spLocks noChangeArrowheads="1"/>
          </p:cNvSpPr>
          <p:nvPr/>
        </p:nvSpPr>
        <p:spPr bwMode="auto">
          <a:xfrm>
            <a:off x="5519738" y="304800"/>
            <a:ext cx="499586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50" tIns="46075" rIns="92150" bIns="46075"/>
          <a:lstStyle/>
          <a:p>
            <a:pPr algn="r">
              <a:buClr>
                <a:srgbClr val="00FFCC"/>
              </a:buClr>
              <a:buSzPct val="25000"/>
              <a:buFont typeface="Noto Sans Symbols"/>
              <a:buNone/>
            </a:pPr>
            <a:r>
              <a:rPr lang="en-GB" sz="3200" b="1">
                <a:solidFill>
                  <a:srgbClr val="000000"/>
                </a:solidFill>
                <a:cs typeface="Arial" charset="0"/>
                <a:sym typeface="Arial" charset="0"/>
              </a:rPr>
              <a:t>Olweus mokinių apklausa apie patyčias </a:t>
            </a:r>
          </a:p>
          <a:p>
            <a:pPr algn="r">
              <a:spcBef>
                <a:spcPts val="600"/>
              </a:spcBef>
              <a:buClr>
                <a:srgbClr val="00FFCC"/>
              </a:buClr>
              <a:buSzPct val="25000"/>
            </a:pPr>
            <a:r>
              <a:rPr lang="en-GB" b="1">
                <a:solidFill>
                  <a:srgbClr val="000000"/>
                </a:solidFill>
                <a:cs typeface="Arial" charset="0"/>
                <a:sym typeface="Arial" charset="0"/>
              </a:rPr>
              <a:t>2008-2015</a:t>
            </a:r>
            <a:endParaRPr lang="lt-LT" b="1">
              <a:solidFill>
                <a:srgbClr val="000000"/>
              </a:solidFill>
              <a:cs typeface="Arial" charset="0"/>
              <a:sym typeface="Arial" charset="0"/>
            </a:endParaRPr>
          </a:p>
          <a:p>
            <a:pPr algn="r">
              <a:spcBef>
                <a:spcPts val="600"/>
              </a:spcBef>
              <a:buClr>
                <a:srgbClr val="00FFCC"/>
              </a:buClr>
              <a:buSzPct val="25000"/>
            </a:pPr>
            <a:r>
              <a:rPr lang="lt-LT" b="1">
                <a:solidFill>
                  <a:srgbClr val="000000"/>
                </a:solidFill>
                <a:cs typeface="Arial" charset="0"/>
                <a:sym typeface="Arial" charset="0"/>
              </a:rPr>
              <a:t>Apklausa atlikta 2015 m. lapkričio pabaigoje</a:t>
            </a:r>
            <a:endParaRPr lang="en-GB" b="1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sp>
        <p:nvSpPr>
          <p:cNvPr id="16389" name="Shape 95"/>
          <p:cNvSpPr txBox="1">
            <a:spLocks noChangeArrowheads="1"/>
          </p:cNvSpPr>
          <p:nvPr/>
        </p:nvSpPr>
        <p:spPr bwMode="auto">
          <a:xfrm>
            <a:off x="5222875" y="3046413"/>
            <a:ext cx="52927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r>
              <a:rPr lang="en-GB" sz="2000">
                <a:solidFill>
                  <a:srgbClr val="000000"/>
                </a:solidFill>
                <a:cs typeface="Arial" charset="0"/>
                <a:sym typeface="Arial" charset="0"/>
              </a:rPr>
              <a:t>2008 m. apklausoje dalyvavo </a:t>
            </a:r>
            <a:r>
              <a:rPr lang="en-GB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375</a:t>
            </a:r>
            <a:r>
              <a:rPr lang="en-GB" sz="2000">
                <a:solidFill>
                  <a:srgbClr val="000000"/>
                </a:solidFill>
                <a:cs typeface="Arial" charset="0"/>
                <a:sym typeface="Arial" charset="0"/>
              </a:rPr>
              <a:t> mokinių</a:t>
            </a:r>
          </a:p>
          <a:p>
            <a:pPr algn="r">
              <a:spcBef>
                <a:spcPts val="875"/>
              </a:spcBef>
              <a:buClr>
                <a:srgbClr val="000000"/>
              </a:buClr>
              <a:buSzPct val="25000"/>
            </a:pPr>
            <a:r>
              <a:rPr lang="en-GB" sz="2000">
                <a:solidFill>
                  <a:srgbClr val="000000"/>
                </a:solidFill>
                <a:cs typeface="Arial" charset="0"/>
                <a:sym typeface="Arial" charset="0"/>
              </a:rPr>
              <a:t>2014 m. apklausoje dalyvavo 295 mokinių</a:t>
            </a:r>
          </a:p>
          <a:p>
            <a:pPr algn="r">
              <a:spcBef>
                <a:spcPts val="875"/>
              </a:spcBef>
              <a:buClr>
                <a:srgbClr val="000000"/>
              </a:buClr>
              <a:buSzPct val="25000"/>
            </a:pPr>
            <a:r>
              <a:rPr lang="en-GB" sz="2000">
                <a:solidFill>
                  <a:srgbClr val="000000"/>
                </a:solidFill>
                <a:cs typeface="Arial" charset="0"/>
                <a:sym typeface="Arial" charset="0"/>
              </a:rPr>
              <a:t>2015 m. apklausoje dalyvavo 326 mokinių </a:t>
            </a:r>
            <a:r>
              <a:rPr lang="en-GB" sz="1400">
                <a:solidFill>
                  <a:srgbClr val="000000"/>
                </a:solidFill>
                <a:cs typeface="Arial" charset="0"/>
                <a:sym typeface="Arial" charset="0"/>
              </a:rPr>
              <a:t> 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49" name="Object 29"/>
          <p:cNvGraphicFramePr>
            <a:graphicFrameLocks noChangeAspect="1"/>
          </p:cNvGraphicFramePr>
          <p:nvPr/>
        </p:nvGraphicFramePr>
        <p:xfrm>
          <a:off x="1524000" y="-552450"/>
          <a:ext cx="7070725" cy="890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Diagrama" r:id="rId4" imgW="3809970" imgH="4133940" progId="MSGraph.Chart.8">
                  <p:embed followColorScheme="full"/>
                </p:oleObj>
              </mc:Choice>
              <mc:Fallback>
                <p:oleObj name="Diagrama" r:id="rId4" imgW="3809970" imgH="4133940" progId="MSGraph.Chart.8">
                  <p:embed followColorScheme="full"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-552450"/>
                        <a:ext cx="7070725" cy="8904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3" name="Rectangle 19"/>
          <p:cNvSpPr>
            <a:spLocks noGrp="1" noChangeArrowheads="1"/>
          </p:cNvSpPr>
          <p:nvPr>
            <p:ph type="title" idx="4294967295"/>
          </p:nvPr>
        </p:nvSpPr>
        <p:spPr>
          <a:xfrm>
            <a:off x="2809875" y="0"/>
            <a:ext cx="6215063" cy="1285875"/>
          </a:xfrm>
        </p:spPr>
        <p:txBody>
          <a:bodyPr lIns="92075" tIns="46038" rIns="92075" bIns="46038"/>
          <a:lstStyle/>
          <a:p>
            <a:pPr algn="ctr" eaLnBrk="1" hangingPunct="1">
              <a:buClr>
                <a:srgbClr val="000000"/>
              </a:buClr>
              <a:buFont typeface="Calibri" pitchFamily="34" charset="0"/>
              <a:buNone/>
            </a:pPr>
            <a:r>
              <a:rPr lang="lt-LT" sz="240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  <a:sym typeface="Calibri" pitchFamily="34" charset="0"/>
              </a:rPr>
              <a:t>Kur mergaitės mūsų mokykloje patyrė patyčias</a:t>
            </a:r>
            <a:endParaRPr lang="nb-NO" sz="240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5151" name="Rectangle 1030"/>
          <p:cNvSpPr>
            <a:spLocks noChangeArrowheads="1"/>
          </p:cNvSpPr>
          <p:nvPr/>
        </p:nvSpPr>
        <p:spPr bwMode="auto">
          <a:xfrm>
            <a:off x="7453313" y="1714500"/>
            <a:ext cx="3214687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kumimoji="1" lang="nb-NO" altLang="lt-LT" sz="2400" b="1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73" name="Object 29"/>
          <p:cNvGraphicFramePr>
            <a:graphicFrameLocks noChangeAspect="1"/>
          </p:cNvGraphicFramePr>
          <p:nvPr/>
        </p:nvGraphicFramePr>
        <p:xfrm>
          <a:off x="1524000" y="-620713"/>
          <a:ext cx="7058025" cy="8886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Diagrama" r:id="rId4" imgW="3810000" imgH="4134002" progId="MSGraph.Chart.8">
                  <p:embed followColorScheme="full"/>
                </p:oleObj>
              </mc:Choice>
              <mc:Fallback>
                <p:oleObj name="Diagrama" r:id="rId4" imgW="3810000" imgH="4134002" progId="MSGraph.Chart.8">
                  <p:embed followColorScheme="full"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-620713"/>
                        <a:ext cx="7058025" cy="88868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3" name="Rectangle 19"/>
          <p:cNvSpPr>
            <a:spLocks noGrp="1" noChangeArrowheads="1"/>
          </p:cNvSpPr>
          <p:nvPr>
            <p:ph type="title" idx="4294967295"/>
          </p:nvPr>
        </p:nvSpPr>
        <p:spPr>
          <a:xfrm>
            <a:off x="2809875" y="0"/>
            <a:ext cx="7993063" cy="1285875"/>
          </a:xfrm>
        </p:spPr>
        <p:txBody>
          <a:bodyPr lIns="92075" tIns="46038" rIns="92075" bIns="46038"/>
          <a:lstStyle/>
          <a:p>
            <a:pPr algn="ctr" eaLnBrk="1" hangingPunct="1">
              <a:buClr>
                <a:srgbClr val="000000"/>
              </a:buClr>
              <a:buFont typeface="Calibri" pitchFamily="34" charset="0"/>
              <a:buNone/>
            </a:pPr>
            <a:r>
              <a:rPr lang="lt-LT" sz="240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  <a:sym typeface="Calibri" pitchFamily="34" charset="0"/>
              </a:rPr>
              <a:t>Kur </a:t>
            </a:r>
            <a:r>
              <a:rPr lang="nb-NO" sz="240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  <a:sym typeface="Calibri" pitchFamily="34" charset="0"/>
              </a:rPr>
              <a:t>berniukai</a:t>
            </a:r>
            <a:r>
              <a:rPr lang="lt-LT" sz="240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  <a:sym typeface="Calibri" pitchFamily="34" charset="0"/>
              </a:rPr>
              <a:t> mūsų mokykloje patyrė patyčias</a:t>
            </a:r>
            <a:endParaRPr lang="nb-NO" sz="240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6175" name="Rectangle 1030"/>
          <p:cNvSpPr>
            <a:spLocks noChangeArrowheads="1"/>
          </p:cNvSpPr>
          <p:nvPr/>
        </p:nvSpPr>
        <p:spPr bwMode="auto">
          <a:xfrm>
            <a:off x="7453313" y="1643063"/>
            <a:ext cx="3214687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kumimoji="1" lang="nb-NO" altLang="lt-LT" sz="2400" b="1">
              <a:latin typeface="Times New Roman" pitchFamily="18" charset="0"/>
            </a:endParaRP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96" name="Object 28"/>
          <p:cNvGraphicFramePr>
            <a:graphicFrameLocks noGrp="1" noChangeAspect="1"/>
          </p:cNvGraphicFramePr>
          <p:nvPr>
            <p:ph type="chart" sz="half" idx="4294967295"/>
          </p:nvPr>
        </p:nvGraphicFramePr>
        <p:xfrm>
          <a:off x="1703388" y="57150"/>
          <a:ext cx="6761162" cy="733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Diagrama" r:id="rId4" imgW="3810000" imgH="4134002" progId="MSGraph.Chart.8">
                  <p:embed followColorScheme="full"/>
                </p:oleObj>
              </mc:Choice>
              <mc:Fallback>
                <p:oleObj name="Diagrama" r:id="rId4" imgW="3810000" imgH="4134002" progId="MSGraph.Chart.8">
                  <p:embed followColorScheme="full"/>
                  <p:pic>
                    <p:nvPicPr>
                      <p:cNvPr id="0" name="Picture 2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57150"/>
                        <a:ext cx="6761162" cy="7332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3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2830513" y="-47625"/>
            <a:ext cx="6715125" cy="1143000"/>
          </a:xfrm>
        </p:spPr>
        <p:txBody>
          <a:bodyPr lIns="92075" tIns="46038" rIns="92075" bIns="46038"/>
          <a:lstStyle/>
          <a:p>
            <a:pPr algn="ctr" eaLnBrk="1" hangingPunct="1">
              <a:buClr>
                <a:srgbClr val="000000"/>
              </a:buClr>
              <a:buFont typeface="Calibri" pitchFamily="34" charset="0"/>
              <a:buNone/>
            </a:pPr>
            <a:r>
              <a:rPr lang="lt-LT" sz="240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  <a:sym typeface="Calibri" pitchFamily="34" charset="0"/>
              </a:rPr>
              <a:t>Kokias patyčių formas patyrė mergaitės</a:t>
            </a:r>
            <a:endParaRPr lang="nb-NO" sz="240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7198" name="Rectangle 1030"/>
          <p:cNvSpPr>
            <a:spLocks noChangeArrowheads="1"/>
          </p:cNvSpPr>
          <p:nvPr/>
        </p:nvSpPr>
        <p:spPr bwMode="auto">
          <a:xfrm>
            <a:off x="6881813" y="1857375"/>
            <a:ext cx="3500437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kumimoji="1" lang="nb-NO" altLang="lt-LT" sz="2400" b="1"/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20" name="Object 28"/>
          <p:cNvGraphicFramePr>
            <a:graphicFrameLocks noGrp="1" noChangeAspect="1"/>
          </p:cNvGraphicFramePr>
          <p:nvPr>
            <p:ph type="chart" sz="half" idx="4294967295"/>
          </p:nvPr>
        </p:nvGraphicFramePr>
        <p:xfrm>
          <a:off x="1703388" y="352425"/>
          <a:ext cx="6121400" cy="709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Diagrama" r:id="rId4" imgW="3809970" imgH="4133940" progId="MSGraph.Chart.8">
                  <p:embed followColorScheme="full"/>
                </p:oleObj>
              </mc:Choice>
              <mc:Fallback>
                <p:oleObj name="Diagrama" r:id="rId4" imgW="3809970" imgH="4133940" progId="MSGraph.Chart.8">
                  <p:embed followColorScheme="full"/>
                  <p:pic>
                    <p:nvPicPr>
                      <p:cNvPr id="0" name="Picture 2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352425"/>
                        <a:ext cx="6121400" cy="709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3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2713038" y="0"/>
            <a:ext cx="6715125" cy="1143000"/>
          </a:xfrm>
        </p:spPr>
        <p:txBody>
          <a:bodyPr lIns="92075" tIns="46038" rIns="92075" bIns="46038"/>
          <a:lstStyle/>
          <a:p>
            <a:pPr algn="ctr" eaLnBrk="1" hangingPunct="1">
              <a:buClr>
                <a:srgbClr val="000000"/>
              </a:buClr>
              <a:buFont typeface="Calibri" pitchFamily="34" charset="0"/>
              <a:buNone/>
            </a:pPr>
            <a:r>
              <a:rPr lang="lt-LT" sz="240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  <a:sym typeface="Calibri" pitchFamily="34" charset="0"/>
              </a:rPr>
              <a:t>Kokias patyčių formas patyrė </a:t>
            </a:r>
            <a:r>
              <a:rPr lang="nb-NO" sz="240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  <a:sym typeface="Calibri" pitchFamily="34" charset="0"/>
              </a:rPr>
              <a:t>b</a:t>
            </a:r>
            <a:r>
              <a:rPr lang="lt-LT" sz="240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  <a:sym typeface="Calibri" pitchFamily="34" charset="0"/>
              </a:rPr>
              <a:t>erniukai</a:t>
            </a:r>
            <a:endParaRPr lang="nb-NO" sz="240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sp>
        <p:nvSpPr>
          <p:cNvPr id="8222" name="Rectangle 1030"/>
          <p:cNvSpPr>
            <a:spLocks noChangeArrowheads="1"/>
          </p:cNvSpPr>
          <p:nvPr/>
        </p:nvSpPr>
        <p:spPr bwMode="auto">
          <a:xfrm>
            <a:off x="6881813" y="1857375"/>
            <a:ext cx="3500437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kumimoji="1" lang="nb-NO" altLang="lt-LT" sz="2400" b="1"/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Pavadinimas 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Font typeface="Calibri" pitchFamily="34" charset="0"/>
              <a:buNone/>
            </a:pPr>
            <a:r>
              <a:rPr lang="lt-LT" sz="240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Ar esi kam nors sakęs, kad iš Tavęs mokykloje tyčiojasi?</a:t>
            </a:r>
          </a:p>
        </p:txBody>
      </p:sp>
      <p:graphicFrame>
        <p:nvGraphicFramePr>
          <p:cNvPr id="64514" name="Diagrama 8"/>
          <p:cNvGraphicFramePr>
            <a:graphicFrameLocks/>
          </p:cNvGraphicFramePr>
          <p:nvPr/>
        </p:nvGraphicFramePr>
        <p:xfrm>
          <a:off x="1320800" y="955675"/>
          <a:ext cx="8890000" cy="595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5" r:id="rId3" imgW="8888738" imgH="5950212" progId="Excel.Chart.8">
                  <p:embed/>
                </p:oleObj>
              </mc:Choice>
              <mc:Fallback>
                <p:oleObj r:id="rId3" imgW="8888738" imgH="5950212" progId="Excel.Chart.8">
                  <p:embed/>
                  <p:pic>
                    <p:nvPicPr>
                      <p:cNvPr id="0" name="Diagrama 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955675"/>
                        <a:ext cx="8890000" cy="595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Pavadinimas 1"/>
          <p:cNvSpPr txBox="1">
            <a:spLocks noGrp="1"/>
          </p:cNvSpPr>
          <p:nvPr>
            <p:ph type="title"/>
          </p:nvPr>
        </p:nvSpPr>
        <p:spPr>
          <a:xfrm>
            <a:off x="609600" y="-204788"/>
            <a:ext cx="10972800" cy="1143001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Font typeface="Calibri" pitchFamily="34" charset="0"/>
              <a:buNone/>
            </a:pPr>
            <a:r>
              <a:rPr lang="lt-LT" sz="240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Kiek daug Tavo klasės auklėtoja/s padarė, kad sustabdytų patyčias?</a:t>
            </a:r>
          </a:p>
        </p:txBody>
      </p:sp>
      <p:graphicFrame>
        <p:nvGraphicFramePr>
          <p:cNvPr id="66562" name="Diagrama 5"/>
          <p:cNvGraphicFramePr>
            <a:graphicFrameLocks/>
          </p:cNvGraphicFramePr>
          <p:nvPr/>
        </p:nvGraphicFramePr>
        <p:xfrm>
          <a:off x="1981200" y="887413"/>
          <a:ext cx="8229600" cy="551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3" r:id="rId3" imgW="8230313" imgH="5523455" progId="Excel.Chart.8">
                  <p:embed/>
                </p:oleObj>
              </mc:Choice>
              <mc:Fallback>
                <p:oleObj r:id="rId3" imgW="8230313" imgH="5523455" progId="Excel.Chart.8">
                  <p:embed/>
                  <p:pic>
                    <p:nvPicPr>
                      <p:cNvPr id="0" name="Diagrama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887413"/>
                        <a:ext cx="8229600" cy="551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5" name="Paveikslėlis 4"/>
          <p:cNvPicPr>
            <a:picLocks noChangeAspect="1" noChangeArrowheads="1"/>
          </p:cNvPicPr>
          <p:nvPr/>
        </p:nvPicPr>
        <p:blipFill>
          <a:blip r:embed="rId2"/>
          <a:srcRect l="25388" t="18338" r="25981" b="10706"/>
          <a:stretch>
            <a:fillRect/>
          </a:stretch>
        </p:blipFill>
        <p:spPr bwMode="auto">
          <a:xfrm>
            <a:off x="1763713" y="0"/>
            <a:ext cx="82026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09" name="Paveikslėlis 3"/>
          <p:cNvPicPr>
            <a:picLocks noChangeAspect="1" noChangeArrowheads="1"/>
          </p:cNvPicPr>
          <p:nvPr/>
        </p:nvPicPr>
        <p:blipFill>
          <a:blip r:embed="rId2"/>
          <a:srcRect l="21959" t="16283" r="24373" b="9508"/>
          <a:stretch>
            <a:fillRect/>
          </a:stretch>
        </p:blipFill>
        <p:spPr bwMode="auto">
          <a:xfrm>
            <a:off x="2103438" y="549275"/>
            <a:ext cx="7889875" cy="585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2" name="Rectangle 2"/>
          <p:cNvSpPr txBox="1"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algn="ctr" eaLnBrk="1" hangingPunct="1">
              <a:buClr>
                <a:srgbClr val="000000"/>
              </a:buClr>
              <a:buFont typeface="Calibri" pitchFamily="34" charset="0"/>
              <a:buNone/>
            </a:pPr>
            <a:r>
              <a:rPr lang="lt-LT" altLang="lt-LT" sz="2400">
                <a:latin typeface="Calibri" pitchFamily="34" charset="0"/>
                <a:cs typeface="Arial" charset="0"/>
                <a:sym typeface="Calibri" pitchFamily="34" charset="0"/>
              </a:rPr>
              <a:t>Ar dažnai tu bijai, kad kiti mokiniai iš tavęs tyčiosis?</a:t>
            </a:r>
          </a:p>
        </p:txBody>
      </p:sp>
      <p:graphicFrame>
        <p:nvGraphicFramePr>
          <p:cNvPr id="9241" name="Object 25"/>
          <p:cNvGraphicFramePr>
            <a:graphicFrameLocks noGrp="1" noChangeAspect="1"/>
          </p:cNvGraphicFramePr>
          <p:nvPr>
            <p:ph idx="4294967295"/>
          </p:nvPr>
        </p:nvGraphicFramePr>
        <p:xfrm>
          <a:off x="1763713" y="1227138"/>
          <a:ext cx="8164512" cy="544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Diagrama" r:id="rId4" imgW="6096060" imgH="4067085" progId="MSGraph.Chart.8">
                  <p:embed followColorScheme="full"/>
                </p:oleObj>
              </mc:Choice>
              <mc:Fallback>
                <p:oleObj name="Diagrama" r:id="rId4" imgW="6096060" imgH="4067085" progId="MSGraph.Chart.8">
                  <p:embed followColorScheme="full"/>
                  <p:pic>
                    <p:nvPicPr>
                      <p:cNvPr id="0" name="Picture 2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1227138"/>
                        <a:ext cx="8164512" cy="544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Pavadinimas 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Font typeface="Calibri" pitchFamily="34" charset="0"/>
              <a:buNone/>
            </a:pPr>
            <a:r>
              <a:rPr lang="lt-LT" sz="320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Ar tau patinka mokykla?</a:t>
            </a:r>
          </a:p>
        </p:txBody>
      </p:sp>
      <p:graphicFrame>
        <p:nvGraphicFramePr>
          <p:cNvPr id="31746" name="Turinio vietos rezervavimo ženklas 5"/>
          <p:cNvGraphicFramePr>
            <a:graphicFrameLocks noGrp="1"/>
          </p:cNvGraphicFramePr>
          <p:nvPr>
            <p:ph idx="1"/>
          </p:nvPr>
        </p:nvGraphicFramePr>
        <p:xfrm>
          <a:off x="1930400" y="1549400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r:id="rId3" imgW="8327858" imgH="4627265" progId="Excel.Chart.8">
                  <p:embed/>
                </p:oleObj>
              </mc:Choice>
              <mc:Fallback>
                <p:oleObj r:id="rId3" imgW="8327858" imgH="4627265" progId="Excel.Chart.8">
                  <p:embed/>
                  <p:pic>
                    <p:nvPicPr>
                      <p:cNvPr id="0" name="Turinio vietos rezervavimo ženklas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400" y="1549400"/>
                        <a:ext cx="8331200" cy="462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4087813" y="1873250"/>
            <a:ext cx="2992437" cy="865188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lIns="95341" tIns="47672" rIns="95341" bIns="47672">
            <a:spAutoFit/>
          </a:bodyPr>
          <a:lstStyle>
            <a:lvl1pPr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lt-LT" altLang="lt-LT" sz="1600" b="1" i="1" kern="0">
                <a:solidFill>
                  <a:srgbClr val="000000"/>
                </a:solidFill>
                <a:ea typeface="MS Gothic" panose="020B0609070205080204" pitchFamily="49" charset="-128"/>
                <a:cs typeface="Arial"/>
                <a:sym typeface="Arial"/>
              </a:rPr>
              <a:t>Nauji elgesio modeliai šeimoje:</a:t>
            </a:r>
            <a:r>
              <a:rPr lang="sv-SE" altLang="lt-LT" sz="1600" b="1" i="1" kern="0">
                <a:solidFill>
                  <a:srgbClr val="000000"/>
                </a:solidFill>
                <a:ea typeface="MS Gothic" panose="020B0609070205080204" pitchFamily="49" charset="-128"/>
                <a:cs typeface="Arial"/>
                <a:sym typeface="Arial"/>
              </a:rPr>
              <a:t> </a:t>
            </a:r>
            <a:r>
              <a:rPr lang="lt-LT" altLang="lt-LT" sz="1600" b="1" i="1" kern="0">
                <a:solidFill>
                  <a:srgbClr val="000000"/>
                </a:solidFill>
                <a:ea typeface="MS Gothic" panose="020B0609070205080204" pitchFamily="49" charset="-128"/>
                <a:cs typeface="Arial"/>
                <a:sym typeface="Arial"/>
              </a:rPr>
              <a:t>daugiau elgesio normų skleidėjų</a:t>
            </a:r>
            <a:endParaRPr lang="sv-SE" altLang="lt-LT" sz="1600" b="1" i="1" kern="0">
              <a:solidFill>
                <a:srgbClr val="000000"/>
              </a:solidFill>
              <a:ea typeface="MS Gothic" panose="020B0609070205080204" pitchFamily="49" charset="-128"/>
              <a:cs typeface="Arial"/>
              <a:sym typeface="Arial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6362700" y="2765425"/>
            <a:ext cx="2281238" cy="1382713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 type="none" w="sm" len="sm"/>
            <a:tailEnd type="stealth" w="med" len="med"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sz="1400" kern="0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7197725" y="1873250"/>
            <a:ext cx="3179763" cy="588963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lIns="95341" tIns="47672" rIns="95341" bIns="47672">
            <a:spAutoFit/>
          </a:bodyPr>
          <a:lstStyle>
            <a:lvl1pPr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lt-LT" altLang="lt-LT" sz="1600" b="1" i="1" kern="0">
                <a:solidFill>
                  <a:srgbClr val="000000"/>
                </a:solidFill>
                <a:ea typeface="MS Gothic" panose="020B0609070205080204" pitchFamily="49" charset="-128"/>
                <a:cs typeface="Arial"/>
                <a:sym typeface="Arial"/>
              </a:rPr>
              <a:t>Efektyvios smurto pamokos :video/kompiuteriniai žaidimai</a:t>
            </a:r>
            <a:endParaRPr lang="sv-SE" altLang="lt-LT" sz="1600" b="1" i="1" kern="0">
              <a:solidFill>
                <a:srgbClr val="000000"/>
              </a:solidFill>
              <a:ea typeface="MS Gothic" panose="020B0609070205080204" pitchFamily="49" charset="-128"/>
              <a:cs typeface="Arial"/>
              <a:sym typeface="Arial"/>
            </a:endParaRPr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8948738" y="2765425"/>
            <a:ext cx="257175" cy="1376363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 type="none" w="sm" len="sm"/>
            <a:tailEnd type="stealth" w="med" len="med"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sz="1400" kern="0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2046288" y="293688"/>
            <a:ext cx="8132762" cy="1573212"/>
          </a:xfrm>
          <a:prstGeom prst="rect">
            <a:avLst/>
          </a:prstGeom>
          <a:noFill/>
          <a:ln>
            <a:noFill/>
          </a:ln>
          <a:extLst/>
        </p:spPr>
        <p:txBody>
          <a:bodyPr lIns="95341" tIns="47672" rIns="95341" bIns="47672">
            <a:spAutoFit/>
          </a:bodyPr>
          <a:lstStyle/>
          <a:p>
            <a:pPr algn="ctr" defTabSz="946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2400" kern="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MS Gothic" pitchFamily="49" charset="-128"/>
                <a:cs typeface="Arial"/>
                <a:sym typeface="Arial"/>
              </a:rPr>
              <a:t>Patobulintas </a:t>
            </a:r>
            <a:r>
              <a:rPr lang="lt-LT" sz="2400" kern="0" dirty="0" err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MS Gothic" pitchFamily="49" charset="-128"/>
                <a:cs typeface="Arial"/>
                <a:sym typeface="Arial"/>
              </a:rPr>
              <a:t>Olweus</a:t>
            </a:r>
            <a:r>
              <a:rPr lang="lt-LT" sz="2400" kern="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MS Gothic" pitchFamily="49" charset="-128"/>
                <a:cs typeface="Arial"/>
                <a:sym typeface="Arial"/>
              </a:rPr>
              <a:t> modelis apie veiksnius įtakojančius agresijos apraiškas jaunuolių grupėse</a:t>
            </a:r>
          </a:p>
          <a:p>
            <a:pPr algn="ctr" defTabSz="946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lt-LT" sz="1400" kern="0" dirty="0" err="1">
                <a:solidFill>
                  <a:srgbClr val="000000"/>
                </a:solidFill>
                <a:latin typeface="Arial Narrow" panose="020B0606020202030204" pitchFamily="34" charset="0"/>
                <a:ea typeface="MS Gothic" panose="020B0609070205080204" pitchFamily="49" charset="-128"/>
                <a:cs typeface="Arial"/>
                <a:sym typeface="Arial"/>
              </a:rPr>
              <a:t>Olweus</a:t>
            </a:r>
            <a:r>
              <a:rPr lang="lt-LT" altLang="lt-LT" sz="1400" kern="0" dirty="0">
                <a:solidFill>
                  <a:srgbClr val="000000"/>
                </a:solidFill>
                <a:latin typeface="Arial Narrow" panose="020B0606020202030204" pitchFamily="34" charset="0"/>
                <a:ea typeface="MS Gothic" panose="020B0609070205080204" pitchFamily="49" charset="-128"/>
                <a:cs typeface="Arial"/>
                <a:sym typeface="Arial"/>
              </a:rPr>
              <a:t> tyrimų dėl prievartos pasireiškimo jaunuolių grupėse esmė</a:t>
            </a:r>
            <a:r>
              <a:rPr lang="sv-SE" altLang="lt-LT" sz="1400" kern="0" dirty="0">
                <a:solidFill>
                  <a:srgbClr val="000000"/>
                </a:solidFill>
                <a:latin typeface="Arial Narrow" panose="020B0606020202030204" pitchFamily="34" charset="0"/>
                <a:ea typeface="MS Gothic" panose="020B0609070205080204" pitchFamily="49" charset="-128"/>
                <a:cs typeface="Arial"/>
                <a:sym typeface="Arial"/>
              </a:rPr>
              <a:t> (1970, 1979, 1983</a:t>
            </a:r>
            <a:r>
              <a:rPr lang="lt-LT" altLang="lt-LT" sz="1400" kern="0" dirty="0">
                <a:solidFill>
                  <a:srgbClr val="000000"/>
                </a:solidFill>
                <a:latin typeface="Arial Narrow" panose="020B0606020202030204" pitchFamily="34" charset="0"/>
                <a:ea typeface="MS Gothic" panose="020B0609070205080204" pitchFamily="49" charset="-128"/>
                <a:cs typeface="Arial"/>
                <a:sym typeface="Arial"/>
              </a:rPr>
              <a:t> ir 2007)</a:t>
            </a:r>
            <a:endParaRPr lang="sv-SE" altLang="lt-LT" sz="1400" kern="0" dirty="0">
              <a:solidFill>
                <a:srgbClr val="000000"/>
              </a:solidFill>
              <a:latin typeface="Arial Narrow" panose="020B0606020202030204" pitchFamily="34" charset="0"/>
              <a:ea typeface="MS Gothic" panose="020B0609070205080204" pitchFamily="49" charset="-128"/>
              <a:cs typeface="Arial"/>
              <a:sym typeface="Arial"/>
            </a:endParaRPr>
          </a:p>
          <a:p>
            <a:pPr algn="ctr" defTabSz="946150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3400" kern="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MS Gothic" pitchFamily="49" charset="-128"/>
              <a:cs typeface="Arial"/>
              <a:sym typeface="Arial"/>
            </a:endParaRPr>
          </a:p>
        </p:txBody>
      </p:sp>
      <p:grpSp>
        <p:nvGrpSpPr>
          <p:cNvPr id="32774" name="Group 2"/>
          <p:cNvGrpSpPr>
            <a:grpSpLocks/>
          </p:cNvGrpSpPr>
          <p:nvPr/>
        </p:nvGrpSpPr>
        <p:grpSpPr bwMode="auto">
          <a:xfrm>
            <a:off x="1784350" y="2774950"/>
            <a:ext cx="8694738" cy="3663950"/>
            <a:chOff x="144" y="1968"/>
            <a:chExt cx="6038" cy="2544"/>
          </a:xfrm>
        </p:grpSpPr>
        <p:sp>
          <p:nvSpPr>
            <p:cNvPr id="38920" name="Line 3"/>
            <p:cNvSpPr>
              <a:spLocks noChangeShapeType="1"/>
            </p:cNvSpPr>
            <p:nvPr/>
          </p:nvSpPr>
          <p:spPr bwMode="auto">
            <a:xfrm flipV="1">
              <a:off x="1728" y="3678"/>
              <a:ext cx="2916" cy="834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lt-LT" sz="1400" kern="0">
                <a:solidFill>
                  <a:srgbClr val="000000"/>
                </a:solidFill>
                <a:latin typeface="+mn-lt"/>
                <a:cs typeface="Arial"/>
                <a:sym typeface="Arial"/>
              </a:endParaRPr>
            </a:p>
          </p:txBody>
        </p:sp>
        <p:sp>
          <p:nvSpPr>
            <p:cNvPr id="38921" name="Rectangle 4"/>
            <p:cNvSpPr>
              <a:spLocks noChangeArrowheads="1"/>
            </p:cNvSpPr>
            <p:nvPr/>
          </p:nvSpPr>
          <p:spPr bwMode="auto">
            <a:xfrm>
              <a:off x="144" y="1968"/>
              <a:ext cx="1593" cy="516"/>
            </a:xfrm>
            <a:prstGeom prst="rect">
              <a:avLst/>
            </a:prstGeom>
            <a:solidFill>
              <a:srgbClr val="CCFFFF">
                <a:alpha val="50195"/>
              </a:srgbClr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lIns="95341" tIns="47672" rIns="95341" bIns="47672">
              <a:spAutoFit/>
            </a:bodyPr>
            <a:lstStyle>
              <a:lvl1pPr defTabSz="9461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461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461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461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461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lt-LT" altLang="lt-LT" sz="1400" b="1" i="1" kern="0">
                  <a:solidFill>
                    <a:srgbClr val="000000"/>
                  </a:solidFill>
                  <a:ea typeface="MS Gothic" panose="020B0609070205080204" pitchFamily="49" charset="-128"/>
                  <a:cs typeface="Arial"/>
                  <a:sym typeface="Arial"/>
                </a:rPr>
                <a:t>Suaugusiųjų šilumos/artumo trūkumas</a:t>
              </a:r>
              <a:r>
                <a:rPr lang="sv-SE" altLang="lt-LT" sz="1400" b="1" i="1" kern="0">
                  <a:solidFill>
                    <a:srgbClr val="000000"/>
                  </a:solidFill>
                  <a:ea typeface="MS Gothic" panose="020B0609070205080204" pitchFamily="49" charset="-128"/>
                  <a:cs typeface="Arial"/>
                  <a:sym typeface="Arial"/>
                </a:rPr>
                <a:t> </a:t>
              </a:r>
            </a:p>
          </p:txBody>
        </p:sp>
        <p:sp>
          <p:nvSpPr>
            <p:cNvPr id="38922" name="Rectangle 5"/>
            <p:cNvSpPr>
              <a:spLocks noChangeArrowheads="1"/>
            </p:cNvSpPr>
            <p:nvPr/>
          </p:nvSpPr>
          <p:spPr bwMode="auto">
            <a:xfrm>
              <a:off x="144" y="3846"/>
              <a:ext cx="1536" cy="409"/>
            </a:xfrm>
            <a:prstGeom prst="rect">
              <a:avLst/>
            </a:prstGeom>
            <a:solidFill>
              <a:srgbClr val="CCFFFF">
                <a:alpha val="50195"/>
              </a:srgbClr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lIns="95341" tIns="47672" rIns="95341" bIns="47672">
              <a:spAutoFit/>
            </a:bodyPr>
            <a:lstStyle>
              <a:lvl1pPr defTabSz="9461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461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461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461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461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lt-LT" altLang="lt-LT" sz="1600" b="1" i="1" kern="0">
                  <a:solidFill>
                    <a:srgbClr val="000000"/>
                  </a:solidFill>
                  <a:ea typeface="MS Gothic" panose="020B0609070205080204" pitchFamily="49" charset="-128"/>
                  <a:cs typeface="Arial"/>
                  <a:sym typeface="Arial"/>
                </a:rPr>
                <a:t>Problematiškas temperamentas</a:t>
              </a:r>
              <a:endParaRPr lang="sv-SE" altLang="lt-LT" sz="1600" b="1" i="1" kern="0">
                <a:solidFill>
                  <a:srgbClr val="000000"/>
                </a:solidFill>
                <a:ea typeface="MS Gothic" panose="020B0609070205080204" pitchFamily="49" charset="-128"/>
                <a:cs typeface="Arial"/>
                <a:sym typeface="Arial"/>
              </a:endParaRPr>
            </a:p>
          </p:txBody>
        </p:sp>
        <p:sp>
          <p:nvSpPr>
            <p:cNvPr id="38923" name="Rectangle 6"/>
            <p:cNvSpPr>
              <a:spLocks noChangeArrowheads="1"/>
            </p:cNvSpPr>
            <p:nvPr/>
          </p:nvSpPr>
          <p:spPr bwMode="auto">
            <a:xfrm>
              <a:off x="1960" y="2880"/>
              <a:ext cx="1931" cy="31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25400">
              <a:solidFill>
                <a:srgbClr val="993300"/>
              </a:solidFill>
              <a:miter lim="800000"/>
              <a:headEnd/>
              <a:tailEnd/>
            </a:ln>
          </p:spPr>
          <p:txBody>
            <a:bodyPr lIns="95341" tIns="47672" rIns="95341" bIns="47672">
              <a:spAutoFit/>
            </a:bodyPr>
            <a:lstStyle>
              <a:lvl1pPr defTabSz="9461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461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461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461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461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lt-LT" altLang="lt-LT" sz="1600" b="1" i="1" kern="0">
                  <a:solidFill>
                    <a:srgbClr val="000000"/>
                  </a:solidFill>
                  <a:ea typeface="MS Gothic" panose="020B0609070205080204" pitchFamily="49" charset="-128"/>
                  <a:cs typeface="Arial"/>
                  <a:sym typeface="Arial"/>
                </a:rPr>
                <a:t>Fizinių bausmių taikymas</a:t>
              </a:r>
              <a:r>
                <a:rPr lang="lt-LT" altLang="lt-LT" sz="2200" b="1" i="1" kern="0">
                  <a:solidFill>
                    <a:srgbClr val="000000"/>
                  </a:solidFill>
                  <a:ea typeface="MS Gothic" panose="020B0609070205080204" pitchFamily="49" charset="-128"/>
                  <a:cs typeface="Arial"/>
                  <a:sym typeface="Arial"/>
                </a:rPr>
                <a:t> </a:t>
              </a:r>
              <a:endParaRPr lang="sv-SE" altLang="lt-LT" sz="2200" b="1" i="1" kern="0">
                <a:solidFill>
                  <a:srgbClr val="000000"/>
                </a:solidFill>
                <a:ea typeface="MS Gothic" panose="020B0609070205080204" pitchFamily="49" charset="-128"/>
                <a:cs typeface="Arial"/>
                <a:sym typeface="Arial"/>
              </a:endParaRPr>
            </a:p>
          </p:txBody>
        </p:sp>
        <p:sp>
          <p:nvSpPr>
            <p:cNvPr id="38924" name="Rectangle 7"/>
            <p:cNvSpPr>
              <a:spLocks noChangeArrowheads="1"/>
            </p:cNvSpPr>
            <p:nvPr/>
          </p:nvSpPr>
          <p:spPr bwMode="auto">
            <a:xfrm>
              <a:off x="1960" y="3505"/>
              <a:ext cx="1937" cy="787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25400">
              <a:solidFill>
                <a:srgbClr val="993300"/>
              </a:solidFill>
              <a:miter lim="800000"/>
              <a:headEnd/>
              <a:tailEnd/>
            </a:ln>
          </p:spPr>
          <p:txBody>
            <a:bodyPr lIns="95341" tIns="47672" rIns="95341" bIns="47672">
              <a:spAutoFit/>
            </a:bodyPr>
            <a:lstStyle>
              <a:lvl1pPr defTabSz="9461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461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461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461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461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lt-LT" altLang="lt-LT" sz="1500" b="1" i="1" kern="0">
                  <a:solidFill>
                    <a:srgbClr val="000000"/>
                  </a:solidFill>
                  <a:ea typeface="MS Gothic" panose="020B0609070205080204" pitchFamily="49" charset="-128"/>
                  <a:cs typeface="Arial"/>
                  <a:sym typeface="Arial"/>
                </a:rPr>
                <a:t>Griežtų (aiškių) blogo elgesio ribų nebuvimas (suaugusieji nenustato)</a:t>
              </a:r>
              <a:endParaRPr lang="sv-SE" altLang="lt-LT" sz="1500" b="1" i="1" kern="0">
                <a:solidFill>
                  <a:srgbClr val="000000"/>
                </a:solidFill>
                <a:ea typeface="MS Gothic" panose="020B0609070205080204" pitchFamily="49" charset="-128"/>
                <a:cs typeface="Arial"/>
                <a:sym typeface="Arial"/>
              </a:endParaRPr>
            </a:p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endParaRPr lang="sv-SE" altLang="lt-LT" sz="1500" i="1" kern="0">
                <a:solidFill>
                  <a:srgbClr val="000000"/>
                </a:solidFill>
                <a:ea typeface="MS Gothic" panose="020B0609070205080204" pitchFamily="49" charset="-128"/>
                <a:cs typeface="Arial"/>
                <a:sym typeface="Arial"/>
              </a:endParaRPr>
            </a:p>
          </p:txBody>
        </p:sp>
        <p:sp>
          <p:nvSpPr>
            <p:cNvPr id="38925" name="Rectangle 8"/>
            <p:cNvSpPr>
              <a:spLocks noChangeArrowheads="1"/>
            </p:cNvSpPr>
            <p:nvPr/>
          </p:nvSpPr>
          <p:spPr bwMode="auto">
            <a:xfrm>
              <a:off x="4795" y="2989"/>
              <a:ext cx="1387" cy="602"/>
            </a:xfrm>
            <a:prstGeom prst="rect">
              <a:avLst/>
            </a:prstGeom>
            <a:solidFill>
              <a:srgbClr val="FF99CC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95341" tIns="47672" rIns="95341" bIns="47672">
              <a:spAutoFit/>
            </a:bodyPr>
            <a:lstStyle>
              <a:lvl1pPr defTabSz="9461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461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461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461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461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461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lt-LT" altLang="lt-LT" sz="1600" b="1" i="1" kern="0">
                  <a:solidFill>
                    <a:srgbClr val="000000"/>
                  </a:solidFill>
                  <a:ea typeface="MS Gothic" panose="020B0609070205080204" pitchFamily="49" charset="-128"/>
                  <a:cs typeface="Arial"/>
                  <a:sym typeface="Arial"/>
                </a:rPr>
                <a:t>Aukštas agresijos lygis jaunuolių grupėse</a:t>
              </a:r>
              <a:endParaRPr lang="sv-SE" altLang="lt-LT" sz="1600" b="1" i="1" kern="0">
                <a:solidFill>
                  <a:srgbClr val="000000"/>
                </a:solidFill>
                <a:ea typeface="MS Gothic" panose="020B0609070205080204" pitchFamily="49" charset="-128"/>
                <a:cs typeface="Arial"/>
                <a:sym typeface="Arial"/>
              </a:endParaRPr>
            </a:p>
          </p:txBody>
        </p:sp>
        <p:sp>
          <p:nvSpPr>
            <p:cNvPr id="38926" name="Line 9"/>
            <p:cNvSpPr>
              <a:spLocks noChangeShapeType="1"/>
            </p:cNvSpPr>
            <p:nvPr/>
          </p:nvSpPr>
          <p:spPr bwMode="auto">
            <a:xfrm>
              <a:off x="1809" y="2102"/>
              <a:ext cx="2833" cy="849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lt-LT" sz="1400" kern="0">
                <a:solidFill>
                  <a:srgbClr val="000000"/>
                </a:solidFill>
                <a:latin typeface="+mn-lt"/>
                <a:cs typeface="Arial"/>
                <a:sym typeface="Arial"/>
              </a:endParaRPr>
            </a:p>
          </p:txBody>
        </p:sp>
        <p:sp>
          <p:nvSpPr>
            <p:cNvPr id="38927" name="Line 10"/>
            <p:cNvSpPr>
              <a:spLocks noChangeShapeType="1"/>
            </p:cNvSpPr>
            <p:nvPr/>
          </p:nvSpPr>
          <p:spPr bwMode="auto">
            <a:xfrm flipV="1">
              <a:off x="1056" y="3552"/>
              <a:ext cx="816" cy="144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lt-LT" sz="1400" kern="0">
                <a:solidFill>
                  <a:srgbClr val="000000"/>
                </a:solidFill>
                <a:latin typeface="+mn-lt"/>
                <a:cs typeface="Arial"/>
                <a:sym typeface="Arial"/>
              </a:endParaRPr>
            </a:p>
          </p:txBody>
        </p:sp>
        <p:sp>
          <p:nvSpPr>
            <p:cNvPr id="38928" name="Line 11"/>
            <p:cNvSpPr>
              <a:spLocks noChangeShapeType="1"/>
            </p:cNvSpPr>
            <p:nvPr/>
          </p:nvSpPr>
          <p:spPr bwMode="auto">
            <a:xfrm>
              <a:off x="1584" y="2784"/>
              <a:ext cx="288" cy="139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lt-LT" sz="1400" kern="0">
                <a:solidFill>
                  <a:srgbClr val="000000"/>
                </a:solidFill>
                <a:latin typeface="+mn-lt"/>
                <a:cs typeface="Arial"/>
                <a:sym typeface="Arial"/>
              </a:endParaRPr>
            </a:p>
          </p:txBody>
        </p:sp>
        <p:sp>
          <p:nvSpPr>
            <p:cNvPr id="38929" name="Line 12"/>
            <p:cNvSpPr>
              <a:spLocks noChangeShapeType="1"/>
            </p:cNvSpPr>
            <p:nvPr/>
          </p:nvSpPr>
          <p:spPr bwMode="auto">
            <a:xfrm>
              <a:off x="576" y="2784"/>
              <a:ext cx="1295" cy="528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lt-LT" sz="1400" kern="0">
                <a:solidFill>
                  <a:srgbClr val="000000"/>
                </a:solidFill>
                <a:latin typeface="+mn-lt"/>
                <a:cs typeface="Arial"/>
                <a:sym typeface="Arial"/>
              </a:endParaRPr>
            </a:p>
          </p:txBody>
        </p:sp>
        <p:sp>
          <p:nvSpPr>
            <p:cNvPr id="38930" name="Line 13"/>
            <p:cNvSpPr>
              <a:spLocks noChangeShapeType="1"/>
            </p:cNvSpPr>
            <p:nvPr/>
          </p:nvSpPr>
          <p:spPr bwMode="auto">
            <a:xfrm>
              <a:off x="3969" y="3137"/>
              <a:ext cx="657" cy="98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lt-LT" sz="1400" kern="0">
                <a:solidFill>
                  <a:srgbClr val="000000"/>
                </a:solidFill>
                <a:latin typeface="+mn-lt"/>
                <a:cs typeface="Arial"/>
                <a:sym typeface="Arial"/>
              </a:endParaRPr>
            </a:p>
          </p:txBody>
        </p:sp>
        <p:sp>
          <p:nvSpPr>
            <p:cNvPr id="38931" name="Line 14"/>
            <p:cNvSpPr>
              <a:spLocks noChangeShapeType="1"/>
            </p:cNvSpPr>
            <p:nvPr/>
          </p:nvSpPr>
          <p:spPr bwMode="auto">
            <a:xfrm flipV="1">
              <a:off x="3969" y="3419"/>
              <a:ext cx="669" cy="172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lt-LT" sz="1400" kern="0">
                <a:solidFill>
                  <a:srgbClr val="000000"/>
                </a:solidFill>
                <a:latin typeface="+mn-lt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 autoUpdateAnimBg="0"/>
      <p:bldP spid="21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1689100" y="1985963"/>
            <a:ext cx="2657475" cy="1390650"/>
          </a:xfrm>
          <a:prstGeom prst="rect">
            <a:avLst/>
          </a:prstGeom>
          <a:solidFill>
            <a:srgbClr val="CCFFFF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lIns="95349" tIns="47675" rIns="95349" bIns="47675">
            <a:spAutoFit/>
          </a:bodyPr>
          <a:lstStyle>
            <a:lvl1pPr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lt-LT" altLang="lt-LT" sz="2100" i="1" kern="0">
                <a:solidFill>
                  <a:srgbClr val="000000"/>
                </a:solidFill>
                <a:ea typeface="MS Gothic" panose="020B0609070205080204" pitchFamily="49" charset="-128"/>
                <a:cs typeface="Arial"/>
                <a:sym typeface="Arial"/>
              </a:rPr>
              <a:t>Šiltas ir glaudus ryšys tarp suaugusiųjų ir mokinių mokykloje</a:t>
            </a:r>
            <a:endParaRPr lang="sv-SE" altLang="lt-LT" sz="2100" i="1" kern="0">
              <a:solidFill>
                <a:srgbClr val="000000"/>
              </a:solidFill>
              <a:ea typeface="MS Gothic" panose="020B0609070205080204" pitchFamily="49" charset="-128"/>
              <a:cs typeface="Arial"/>
              <a:sym typeface="Arial"/>
            </a:endParaRP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4605338" y="4660900"/>
            <a:ext cx="2324100" cy="1363663"/>
          </a:xfrm>
          <a:prstGeom prst="rect">
            <a:avLst/>
          </a:prstGeom>
          <a:solidFill>
            <a:srgbClr val="FFCC99"/>
          </a:solidFill>
          <a:ln w="25400">
            <a:solidFill>
              <a:srgbClr val="993300"/>
            </a:solidFill>
            <a:miter lim="800000"/>
            <a:headEnd/>
            <a:tailEnd/>
          </a:ln>
        </p:spPr>
        <p:txBody>
          <a:bodyPr lIns="95349" tIns="47675" rIns="95349" bIns="47675">
            <a:spAutoFit/>
          </a:bodyPr>
          <a:lstStyle>
            <a:lvl1pPr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lt-LT" altLang="lt-LT" sz="1600" b="1" i="1" kern="0">
                <a:solidFill>
                  <a:srgbClr val="000000"/>
                </a:solidFill>
                <a:ea typeface="MS Gothic" panose="020B0609070205080204" pitchFamily="49" charset="-128"/>
                <a:cs typeface="Arial"/>
                <a:sym typeface="Arial"/>
              </a:rPr>
              <a:t>Neagresyvūs reagavimo būdai, jei vaikas peržengia netinkamo elgesio ribas</a:t>
            </a:r>
            <a:endParaRPr lang="sv-SE" altLang="lt-LT" sz="1600" b="1" i="1" kern="0">
              <a:solidFill>
                <a:srgbClr val="000000"/>
              </a:solidFill>
              <a:ea typeface="MS Gothic" panose="020B0609070205080204" pitchFamily="49" charset="-128"/>
              <a:cs typeface="Arial"/>
              <a:sym typeface="Arial"/>
            </a:endParaRP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4605338" y="3298825"/>
            <a:ext cx="2324100" cy="1073150"/>
          </a:xfrm>
          <a:prstGeom prst="rect">
            <a:avLst/>
          </a:prstGeom>
          <a:solidFill>
            <a:srgbClr val="FFCC99"/>
          </a:solidFill>
          <a:ln w="25400">
            <a:solidFill>
              <a:srgbClr val="993300"/>
            </a:solidFill>
            <a:miter lim="800000"/>
            <a:headEnd/>
            <a:tailEnd/>
          </a:ln>
        </p:spPr>
        <p:txBody>
          <a:bodyPr lIns="95349" tIns="47675" rIns="95349" bIns="47675">
            <a:spAutoFit/>
          </a:bodyPr>
          <a:lstStyle>
            <a:lvl1pPr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lt-LT" altLang="lt-LT" sz="2100" i="1" kern="0">
                <a:solidFill>
                  <a:srgbClr val="000000"/>
                </a:solidFill>
                <a:ea typeface="MS Gothic" panose="020B0609070205080204" pitchFamily="49" charset="-128"/>
                <a:cs typeface="Arial"/>
                <a:sym typeface="Arial"/>
              </a:rPr>
              <a:t>Aiškios/tvirtos nepriimtino elgesio ribos</a:t>
            </a:r>
            <a:endParaRPr lang="sv-SE" altLang="lt-LT" sz="2100" i="1" kern="0">
              <a:solidFill>
                <a:srgbClr val="000000"/>
              </a:solidFill>
              <a:ea typeface="MS Gothic" panose="020B0609070205080204" pitchFamily="49" charset="-128"/>
              <a:cs typeface="Arial"/>
              <a:sym typeface="Arial"/>
            </a:endParaRP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8478838" y="3895725"/>
            <a:ext cx="2103437" cy="742950"/>
          </a:xfrm>
          <a:prstGeom prst="rect">
            <a:avLst/>
          </a:prstGeom>
          <a:solidFill>
            <a:srgbClr val="FF99CC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 lIns="95349" tIns="47675" rIns="95349" bIns="47675">
            <a:spAutoFit/>
          </a:bodyPr>
          <a:lstStyle>
            <a:lvl1pPr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lt-LT" altLang="lt-LT" sz="1400" b="1" i="1" kern="0">
                <a:solidFill>
                  <a:srgbClr val="000000"/>
                </a:solidFill>
                <a:ea typeface="MS Gothic" panose="020B0609070205080204" pitchFamily="49" charset="-128"/>
                <a:cs typeface="Arial"/>
                <a:sym typeface="Arial"/>
              </a:rPr>
              <a:t>Mažiau agresyvaus elgesio apraiškų vaikų grupėse mokykloje</a:t>
            </a:r>
            <a:endParaRPr lang="sv-SE" altLang="lt-LT" sz="1400" b="1" i="1" kern="0">
              <a:solidFill>
                <a:srgbClr val="000000"/>
              </a:solidFill>
              <a:ea typeface="MS Gothic" panose="020B0609070205080204" pitchFamily="49" charset="-128"/>
              <a:cs typeface="Arial"/>
              <a:sym typeface="Arial"/>
            </a:endParaRPr>
          </a:p>
        </p:txBody>
      </p:sp>
      <p:sp>
        <p:nvSpPr>
          <p:cNvPr id="28" name="Line 6"/>
          <p:cNvSpPr>
            <a:spLocks noChangeShapeType="1"/>
          </p:cNvSpPr>
          <p:nvPr/>
        </p:nvSpPr>
        <p:spPr bwMode="auto">
          <a:xfrm>
            <a:off x="4476750" y="2262188"/>
            <a:ext cx="4511675" cy="1501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sz="1400" kern="0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>
            <a:off x="7261225" y="3940175"/>
            <a:ext cx="1104900" cy="2079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sz="1400" kern="0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30" name="Line 8"/>
          <p:cNvSpPr>
            <a:spLocks noChangeShapeType="1"/>
          </p:cNvSpPr>
          <p:nvPr/>
        </p:nvSpPr>
        <p:spPr bwMode="auto">
          <a:xfrm flipV="1">
            <a:off x="7262813" y="4854575"/>
            <a:ext cx="1101725" cy="388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sz="1400" kern="0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7586663" y="1938338"/>
            <a:ext cx="2809875" cy="311150"/>
          </a:xfrm>
          <a:prstGeom prst="rect">
            <a:avLst/>
          </a:prstGeom>
          <a:noFill/>
          <a:ln>
            <a:noFill/>
          </a:ln>
          <a:extLst/>
        </p:spPr>
        <p:txBody>
          <a:bodyPr lIns="95349" tIns="47675" rIns="95349" bIns="47675">
            <a:spAutoFit/>
          </a:bodyPr>
          <a:lstStyle>
            <a:lvl1pPr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6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altLang="lt-LT" sz="1400" kern="0">
                <a:solidFill>
                  <a:srgbClr val="000000"/>
                </a:solidFill>
                <a:ea typeface="MS Gothic" panose="020B0609070205080204" pitchFamily="49" charset="-128"/>
                <a:cs typeface="Arial"/>
                <a:sym typeface="Arial"/>
              </a:rPr>
              <a:t>Dokumentais pagrįstas poveikis</a:t>
            </a:r>
            <a:endParaRPr lang="sv-SE" altLang="lt-LT" sz="1400" kern="0">
              <a:solidFill>
                <a:srgbClr val="000000"/>
              </a:solidFill>
              <a:ea typeface="MS Gothic" panose="020B0609070205080204" pitchFamily="49" charset="-128"/>
              <a:cs typeface="Arial"/>
              <a:sym typeface="Arial"/>
            </a:endParaRPr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1609725" y="358775"/>
            <a:ext cx="9058275" cy="1143000"/>
          </a:xfrm>
          <a:prstGeom prst="rect">
            <a:avLst/>
          </a:prstGeom>
          <a:noFill/>
          <a:ln>
            <a:noFill/>
          </a:ln>
          <a:extLst/>
        </p:spPr>
        <p:txBody>
          <a:bodyPr lIns="95349" tIns="47675" rIns="95349" bIns="47675">
            <a:spAutoFit/>
          </a:bodyPr>
          <a:lstStyle/>
          <a:p>
            <a:pPr algn="ctr" defTabSz="94615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lt-LT" sz="3400" kern="0" dirty="0" err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MS Gothic" pitchFamily="49" charset="-128"/>
                <a:cs typeface="Arial"/>
                <a:sym typeface="Arial"/>
              </a:rPr>
              <a:t>Olweus</a:t>
            </a:r>
            <a:r>
              <a:rPr lang="lt-LT" sz="3400" kern="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MS Gothic" pitchFamily="49" charset="-128"/>
                <a:cs typeface="Arial"/>
                <a:sym typeface="Arial"/>
              </a:rPr>
              <a:t> paradigma apie tai, kas mažina agresyvumą jaunuolių grupėse mokykloje</a:t>
            </a:r>
            <a:endParaRPr lang="sv-SE" sz="3400" kern="0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MS Gothic" pitchFamily="49" charset="-128"/>
              <a:cs typeface="Arial"/>
              <a:sym typeface="Arial"/>
            </a:endParaRPr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>
            <a:off x="6873875" y="2068513"/>
            <a:ext cx="712788" cy="41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sz="1400" kern="0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 autoUpdateAnimBg="0"/>
      <p:bldP spid="25" grpId="0" animBg="1" autoUpdateAnimBg="0"/>
      <p:bldP spid="26" grpId="0" animBg="1" autoUpdateAnimBg="0"/>
      <p:bldP spid="27" grpId="0" animBg="1" autoUpdateAnimBg="0"/>
      <p:bldP spid="3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8" name="Object 30"/>
          <p:cNvGraphicFramePr>
            <a:graphicFrameLocks/>
          </p:cNvGraphicFramePr>
          <p:nvPr/>
        </p:nvGraphicFramePr>
        <p:xfrm>
          <a:off x="1581150" y="1241425"/>
          <a:ext cx="8294688" cy="467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Diagrama" r:id="rId3" imgW="6305580" imgH="4200525" progId="Excel.Sheet.8">
                  <p:embed/>
                </p:oleObj>
              </mc:Choice>
              <mc:Fallback>
                <p:oleObj name="Diagrama" r:id="rId3" imgW="6305580" imgH="4200525" progId="Excel.Sheet.8">
                  <p:embed/>
                  <p:pic>
                    <p:nvPicPr>
                      <p:cNvPr id="0" name="Picture 3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150" y="1241425"/>
                        <a:ext cx="8294688" cy="467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9" name="Antraštė 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Font typeface="Calibri" pitchFamily="34" charset="0"/>
              <a:buNone/>
            </a:pPr>
            <a:r>
              <a:rPr lang="en-US" altLang="lt-LT" sz="240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Mokiniai, kurie paty</a:t>
            </a:r>
            <a:r>
              <a:rPr lang="lt-LT" altLang="lt-LT" sz="240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rė patyčias per paskutinius </a:t>
            </a:r>
            <a:r>
              <a:rPr lang="en-US" altLang="lt-LT" sz="240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2-3 </a:t>
            </a:r>
            <a:r>
              <a:rPr lang="lt-LT" altLang="lt-LT" sz="240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mėnesius </a:t>
            </a:r>
            <a:r>
              <a:rPr lang="en-US" altLang="lt-LT" sz="240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lt-LT" altLang="lt-LT" sz="240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kartą ir daugiau</a:t>
            </a:r>
            <a:br>
              <a:rPr lang="lt-LT" altLang="lt-LT" sz="2400">
                <a:solidFill>
                  <a:srgbClr val="000000"/>
                </a:solidFill>
                <a:latin typeface="Calibri" pitchFamily="34" charset="0"/>
                <a:cs typeface="Arial" charset="0"/>
                <a:sym typeface="Calibri" pitchFamily="34" charset="0"/>
              </a:rPr>
            </a:br>
            <a:endParaRPr lang="lt-LT" altLang="lt-LT" sz="2400">
              <a:solidFill>
                <a:srgbClr val="000000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02" name="Object 30"/>
          <p:cNvGraphicFramePr>
            <a:graphicFrameLocks noGrp="1" noChangeAspect="1"/>
          </p:cNvGraphicFramePr>
          <p:nvPr>
            <p:ph/>
          </p:nvPr>
        </p:nvGraphicFramePr>
        <p:xfrm>
          <a:off x="2152650" y="1077913"/>
          <a:ext cx="7731125" cy="550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Diagrama" r:id="rId4" imgW="8210430" imgH="5848440" progId="MSGraph.Chart.8">
                  <p:embed followColorScheme="full"/>
                </p:oleObj>
              </mc:Choice>
              <mc:Fallback>
                <p:oleObj name="Diagrama" r:id="rId4" imgW="8210430" imgH="5848440" progId="MSGraph.Chart.8">
                  <p:embed followColorScheme="full"/>
                  <p:pic>
                    <p:nvPicPr>
                      <p:cNvPr id="0" name="Picture 3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1077913"/>
                        <a:ext cx="7731125" cy="550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561975" y="188913"/>
            <a:ext cx="11364913" cy="12017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lt-LT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Mergaitės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GB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iš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kurių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buvo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tyčiojamasi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lt-LT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2-3 </a:t>
            </a:r>
            <a:r>
              <a:rPr lang="en-GB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kartus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per </a:t>
            </a:r>
            <a:r>
              <a:rPr lang="en-GB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mėnesį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paskutinius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keletą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mėnesių</a:t>
            </a:r>
            <a:br>
              <a:rPr lang="lt-LT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lt-LT" altLang="lt-LT" sz="2400" dirty="0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26" name="Object 30"/>
          <p:cNvGraphicFramePr>
            <a:graphicFrameLocks noGrp="1" noChangeAspect="1"/>
          </p:cNvGraphicFramePr>
          <p:nvPr>
            <p:ph/>
          </p:nvPr>
        </p:nvGraphicFramePr>
        <p:xfrm>
          <a:off x="1981200" y="1812925"/>
          <a:ext cx="8229600" cy="442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Diagrama" r:id="rId4" imgW="8229600" imgH="5848440" progId="MSGraph.Chart.8">
                  <p:embed followColorScheme="full"/>
                </p:oleObj>
              </mc:Choice>
              <mc:Fallback>
                <p:oleObj name="Diagrama" r:id="rId4" imgW="8229600" imgH="5848440" progId="MSGraph.Chart.8">
                  <p:embed followColorScheme="full"/>
                  <p:pic>
                    <p:nvPicPr>
                      <p:cNvPr id="0" name="Picture 3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812925"/>
                        <a:ext cx="8229600" cy="442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52463" y="620713"/>
            <a:ext cx="9799637" cy="1200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lt-LT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Berniukai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GB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iš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kurių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buvo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tyčiojamasi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lt-LT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2-3 </a:t>
            </a:r>
            <a:r>
              <a:rPr lang="en-GB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kartus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lt-LT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per </a:t>
            </a:r>
            <a:r>
              <a:rPr lang="en-GB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mėnesį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paskutinius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keletą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mėnesių</a:t>
            </a:r>
            <a:br>
              <a:rPr lang="lt-LT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lt-LT" altLang="lt-LT" sz="2400" dirty="0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Font typeface="Calibri" pitchFamily="34" charset="0"/>
              <a:buNone/>
            </a:pPr>
            <a:r>
              <a:rPr lang="lt-LT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  <a:sym typeface="Calibri" pitchFamily="34" charset="0"/>
              </a:rPr>
              <a:t>Mergaitės ir berniukai</a:t>
            </a:r>
            <a:r>
              <a:rPr lang="en-GB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  <a:sym typeface="Calibri" pitchFamily="34" charset="0"/>
              </a:rPr>
              <a:t>, iš kurių buvo tyčiojamasi </a:t>
            </a:r>
            <a:br>
              <a:rPr lang="en-GB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  <a:sym typeface="Calibri" pitchFamily="34" charset="0"/>
              </a:rPr>
            </a:br>
            <a:r>
              <a:rPr lang="en-GB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  <a:sym typeface="Calibri" pitchFamily="34" charset="0"/>
              </a:rPr>
              <a:t>2-3 kartus per mėnesį paskutinius keletą mėnesių</a:t>
            </a:r>
            <a:br>
              <a:rPr lang="lt-LT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  <a:sym typeface="Calibri" pitchFamily="34" charset="0"/>
              </a:rPr>
            </a:br>
            <a:endParaRPr lang="lt-LT" sz="2400">
              <a:solidFill>
                <a:srgbClr val="000000"/>
              </a:solidFill>
              <a:latin typeface="Calibri" pitchFamily="34" charset="0"/>
              <a:cs typeface="Arial" charset="0"/>
              <a:sym typeface="Calibri" pitchFamily="34" charset="0"/>
            </a:endParaRPr>
          </a:p>
        </p:txBody>
      </p:sp>
      <p:graphicFrame>
        <p:nvGraphicFramePr>
          <p:cNvPr id="1074" name="Object 50"/>
          <p:cNvGraphicFramePr>
            <a:graphicFrameLocks noGrp="1"/>
          </p:cNvGraphicFramePr>
          <p:nvPr>
            <p:ph idx="1"/>
          </p:nvPr>
        </p:nvGraphicFramePr>
        <p:xfrm>
          <a:off x="2239963" y="1555750"/>
          <a:ext cx="7708900" cy="459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Darbalapis" r:id="rId3" imgW="8105670" imgH="4829175" progId="Excel.Sheet.8">
                  <p:embed/>
                </p:oleObj>
              </mc:Choice>
              <mc:Fallback>
                <p:oleObj name="Darbalapis" r:id="rId3" imgW="8105670" imgH="4829175" progId="Excel.Sheet.8">
                  <p:embed/>
                  <p:pic>
                    <p:nvPicPr>
                      <p:cNvPr id="0" name="Picture 50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9963" y="1555750"/>
                        <a:ext cx="7708900" cy="4592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urinio vietos rezervavimo ženklas 1"/>
          <p:cNvSpPr txBox="1">
            <a:spLocks noGrp="1"/>
          </p:cNvSpPr>
          <p:nvPr>
            <p:ph/>
          </p:nvPr>
        </p:nvSpPr>
        <p:spPr>
          <a:xfrm>
            <a:off x="609600" y="274638"/>
            <a:ext cx="10972800" cy="5851525"/>
          </a:xfrm>
        </p:spPr>
        <p:txBody>
          <a:bodyPr/>
          <a:lstStyle/>
          <a:p>
            <a:pPr eaLnBrk="1" hangingPunct="1">
              <a:spcBef>
                <a:spcPts val="638"/>
              </a:spcBef>
              <a:buClr>
                <a:srgbClr val="000000"/>
              </a:buClr>
            </a:pPr>
            <a:r>
              <a:rPr lang="lt-LT" altLang="lt-LT" sz="2400" b="1" i="1">
                <a:latin typeface="Calibri" pitchFamily="34" charset="0"/>
                <a:cs typeface="Arial" charset="0"/>
                <a:sym typeface="Calibri" pitchFamily="34" charset="0"/>
              </a:rPr>
              <a:t>Kurioje klasėje mokosi iš Tavęs besityčiojantis mokinys ar mokiniai:</a:t>
            </a:r>
            <a:endParaRPr lang="en-US" altLang="lt-LT" sz="2400" b="1" i="1">
              <a:latin typeface="Calibri" pitchFamily="34" charset="0"/>
              <a:cs typeface="Arial" charset="0"/>
              <a:sym typeface="Calibri" pitchFamily="34" charset="0"/>
            </a:endParaRPr>
          </a:p>
          <a:p>
            <a:pPr eaLnBrk="1" hangingPunct="1">
              <a:spcBef>
                <a:spcPts val="638"/>
              </a:spcBef>
              <a:buClr>
                <a:srgbClr val="000000"/>
              </a:buClr>
            </a:pPr>
            <a:r>
              <a:rPr lang="en-US" altLang="lt-LT" sz="2000">
                <a:latin typeface="Calibri" pitchFamily="34" charset="0"/>
                <a:cs typeface="Arial" charset="0"/>
                <a:sym typeface="Calibri" pitchFamily="34" charset="0"/>
              </a:rPr>
              <a:t>2013 m.</a:t>
            </a:r>
            <a:endParaRPr lang="lt-LT" altLang="lt-LT" sz="2000">
              <a:latin typeface="Calibri" pitchFamily="34" charset="0"/>
              <a:cs typeface="Arial" charset="0"/>
              <a:sym typeface="Calibri" pitchFamily="34" charset="0"/>
            </a:endParaRPr>
          </a:p>
          <a:p>
            <a:pPr eaLnBrk="1" hangingPunct="1">
              <a:spcBef>
                <a:spcPts val="638"/>
              </a:spcBef>
              <a:buClr>
                <a:srgbClr val="000000"/>
              </a:buClr>
              <a:buFontTx/>
              <a:buChar char="•"/>
            </a:pPr>
            <a:r>
              <a:rPr lang="lt-LT" altLang="lt-LT" sz="2000">
                <a:solidFill>
                  <a:srgbClr val="FF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Mano klasės draugai: </a:t>
            </a:r>
            <a:r>
              <a:rPr lang="en-US" altLang="lt-LT" sz="2000">
                <a:solidFill>
                  <a:srgbClr val="FF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41,4% (M); 26,5% (B)</a:t>
            </a:r>
          </a:p>
          <a:p>
            <a:pPr eaLnBrk="1" hangingPunct="1">
              <a:spcBef>
                <a:spcPts val="638"/>
              </a:spcBef>
              <a:buClr>
                <a:srgbClr val="000000"/>
              </a:buClr>
              <a:buFontTx/>
              <a:buChar char="•"/>
            </a:pPr>
            <a:r>
              <a:rPr lang="en-US" altLang="lt-LT" sz="2000">
                <a:latin typeface="Calibri" pitchFamily="34" charset="0"/>
                <a:cs typeface="Arial" charset="0"/>
                <a:sym typeface="Calibri" pitchFamily="34" charset="0"/>
              </a:rPr>
              <a:t>Vyresni mokiniai: 10,3 %</a:t>
            </a:r>
            <a:r>
              <a:rPr lang="lt-LT" altLang="lt-LT" sz="2000"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altLang="lt-LT" sz="2000">
                <a:latin typeface="Calibri" pitchFamily="34" charset="0"/>
                <a:cs typeface="Arial" charset="0"/>
                <a:sym typeface="Calibri" pitchFamily="34" charset="0"/>
              </a:rPr>
              <a:t>(M), 4,1 % (B)</a:t>
            </a:r>
          </a:p>
          <a:p>
            <a:pPr eaLnBrk="1" hangingPunct="1">
              <a:spcBef>
                <a:spcPts val="638"/>
              </a:spcBef>
              <a:buClr>
                <a:srgbClr val="000000"/>
              </a:buClr>
              <a:buFontTx/>
              <a:buChar char="•"/>
            </a:pPr>
            <a:r>
              <a:rPr lang="en-US" altLang="lt-LT" sz="2000">
                <a:latin typeface="Calibri" pitchFamily="34" charset="0"/>
                <a:cs typeface="Arial" charset="0"/>
                <a:sym typeface="Calibri" pitchFamily="34" charset="0"/>
              </a:rPr>
              <a:t>I</a:t>
            </a:r>
            <a:r>
              <a:rPr lang="lt-LT" altLang="lt-LT" sz="2000">
                <a:latin typeface="Calibri" pitchFamily="34" charset="0"/>
                <a:cs typeface="Arial" charset="0"/>
                <a:sym typeface="Calibri" pitchFamily="34" charset="0"/>
              </a:rPr>
              <a:t>š paralelinių klasių:</a:t>
            </a:r>
            <a:r>
              <a:rPr lang="en-US" altLang="lt-LT" sz="2000">
                <a:latin typeface="Calibri" pitchFamily="34" charset="0"/>
                <a:cs typeface="Arial" charset="0"/>
                <a:sym typeface="Calibri" pitchFamily="34" charset="0"/>
              </a:rPr>
              <a:t> 3,4 %(M), 8,2 %(B)</a:t>
            </a:r>
            <a:endParaRPr lang="lt-LT" altLang="lt-LT" sz="2000">
              <a:latin typeface="Calibri" pitchFamily="34" charset="0"/>
              <a:cs typeface="Arial" charset="0"/>
              <a:sym typeface="Calibri" pitchFamily="34" charset="0"/>
            </a:endParaRPr>
          </a:p>
          <a:p>
            <a:pPr eaLnBrk="1" hangingPunct="1">
              <a:spcBef>
                <a:spcPts val="638"/>
              </a:spcBef>
              <a:buClr>
                <a:srgbClr val="000000"/>
              </a:buClr>
            </a:pPr>
            <a:endParaRPr lang="en-US" altLang="lt-LT" sz="2000">
              <a:latin typeface="Calibri" pitchFamily="34" charset="0"/>
              <a:cs typeface="Arial" charset="0"/>
              <a:sym typeface="Calibri" pitchFamily="34" charset="0"/>
            </a:endParaRPr>
          </a:p>
          <a:p>
            <a:pPr eaLnBrk="1" hangingPunct="1">
              <a:spcBef>
                <a:spcPts val="638"/>
              </a:spcBef>
              <a:buClr>
                <a:srgbClr val="000000"/>
              </a:buClr>
            </a:pPr>
            <a:r>
              <a:rPr lang="en-US" altLang="lt-LT" sz="2000">
                <a:latin typeface="Calibri" pitchFamily="34" charset="0"/>
                <a:cs typeface="Arial" charset="0"/>
                <a:sym typeface="Calibri" pitchFamily="34" charset="0"/>
              </a:rPr>
              <a:t>2014 m.</a:t>
            </a:r>
          </a:p>
          <a:p>
            <a:pPr eaLnBrk="1" hangingPunct="1">
              <a:spcBef>
                <a:spcPts val="638"/>
              </a:spcBef>
              <a:buClr>
                <a:srgbClr val="000000"/>
              </a:buClr>
            </a:pPr>
            <a:r>
              <a:rPr lang="en-US" altLang="lt-LT" sz="2000">
                <a:solidFill>
                  <a:srgbClr val="FF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Mano klas</a:t>
            </a:r>
            <a:r>
              <a:rPr lang="lt-LT" altLang="lt-LT" sz="2000">
                <a:solidFill>
                  <a:srgbClr val="FF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ės draugai: </a:t>
            </a:r>
            <a:r>
              <a:rPr lang="en-US" altLang="lt-LT" sz="2000">
                <a:solidFill>
                  <a:srgbClr val="FF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46,4%(M), 31 %</a:t>
            </a:r>
            <a:r>
              <a:rPr lang="lt-LT" altLang="lt-LT" sz="2000">
                <a:solidFill>
                  <a:srgbClr val="FF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  <a:r>
              <a:rPr lang="en-US" altLang="lt-LT" sz="2000">
                <a:solidFill>
                  <a:srgbClr val="FF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(B)</a:t>
            </a:r>
            <a:r>
              <a:rPr lang="lt-LT" altLang="lt-LT" sz="2000">
                <a:solidFill>
                  <a:srgbClr val="FF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;</a:t>
            </a:r>
          </a:p>
          <a:p>
            <a:pPr eaLnBrk="1" hangingPunct="1">
              <a:spcBef>
                <a:spcPts val="638"/>
              </a:spcBef>
              <a:buClr>
                <a:srgbClr val="000000"/>
              </a:buClr>
            </a:pPr>
            <a:r>
              <a:rPr lang="lt-LT" altLang="lt-LT" sz="2000">
                <a:latin typeface="Calibri" pitchFamily="34" charset="0"/>
                <a:cs typeface="Arial" charset="0"/>
                <a:sym typeface="Calibri" pitchFamily="34" charset="0"/>
              </a:rPr>
              <a:t>Vyresni mokiniai: 17</a:t>
            </a:r>
            <a:r>
              <a:rPr lang="en-US" altLang="lt-LT" sz="2000">
                <a:latin typeface="Calibri" pitchFamily="34" charset="0"/>
                <a:cs typeface="Arial" charset="0"/>
                <a:sym typeface="Calibri" pitchFamily="34" charset="0"/>
              </a:rPr>
              <a:t>,</a:t>
            </a:r>
            <a:r>
              <a:rPr lang="lt-LT" altLang="lt-LT" sz="2000">
                <a:latin typeface="Calibri" pitchFamily="34" charset="0"/>
                <a:cs typeface="Arial" charset="0"/>
                <a:sym typeface="Calibri" pitchFamily="34" charset="0"/>
              </a:rPr>
              <a:t>9 </a:t>
            </a:r>
            <a:r>
              <a:rPr lang="en-US" altLang="lt-LT" sz="2000">
                <a:latin typeface="Calibri" pitchFamily="34" charset="0"/>
                <a:cs typeface="Arial" charset="0"/>
                <a:sym typeface="Calibri" pitchFamily="34" charset="0"/>
              </a:rPr>
              <a:t>%</a:t>
            </a:r>
            <a:r>
              <a:rPr lang="lt-LT" altLang="lt-LT" sz="2000">
                <a:latin typeface="Calibri" pitchFamily="34" charset="0"/>
                <a:cs typeface="Arial" charset="0"/>
                <a:sym typeface="Calibri" pitchFamily="34" charset="0"/>
              </a:rPr>
              <a:t> (M), 7</a:t>
            </a:r>
            <a:r>
              <a:rPr lang="en-US" altLang="lt-LT" sz="2000">
                <a:latin typeface="Calibri" pitchFamily="34" charset="0"/>
                <a:cs typeface="Arial" charset="0"/>
                <a:sym typeface="Calibri" pitchFamily="34" charset="0"/>
              </a:rPr>
              <a:t>,</a:t>
            </a:r>
            <a:r>
              <a:rPr lang="lt-LT" altLang="lt-LT" sz="2000">
                <a:latin typeface="Calibri" pitchFamily="34" charset="0"/>
                <a:cs typeface="Arial" charset="0"/>
                <a:sym typeface="Calibri" pitchFamily="34" charset="0"/>
              </a:rPr>
              <a:t>1 </a:t>
            </a:r>
            <a:r>
              <a:rPr lang="en-US" altLang="lt-LT" sz="2000">
                <a:latin typeface="Calibri" pitchFamily="34" charset="0"/>
                <a:cs typeface="Arial" charset="0"/>
                <a:sym typeface="Calibri" pitchFamily="34" charset="0"/>
              </a:rPr>
              <a:t>%</a:t>
            </a:r>
            <a:r>
              <a:rPr lang="lt-LT" altLang="lt-LT" sz="2000">
                <a:latin typeface="Calibri" pitchFamily="34" charset="0"/>
                <a:cs typeface="Arial" charset="0"/>
                <a:sym typeface="Calibri" pitchFamily="34" charset="0"/>
              </a:rPr>
              <a:t> (B)</a:t>
            </a:r>
          </a:p>
          <a:p>
            <a:pPr eaLnBrk="1" hangingPunct="1">
              <a:spcBef>
                <a:spcPts val="638"/>
              </a:spcBef>
              <a:buClr>
                <a:srgbClr val="000000"/>
              </a:buClr>
            </a:pPr>
            <a:r>
              <a:rPr lang="lt-LT" altLang="lt-LT" sz="2000">
                <a:latin typeface="Calibri" pitchFamily="34" charset="0"/>
                <a:cs typeface="Arial" charset="0"/>
                <a:sym typeface="Calibri" pitchFamily="34" charset="0"/>
              </a:rPr>
              <a:t>Iš paralelinių klasių: 1</a:t>
            </a:r>
            <a:r>
              <a:rPr lang="en-US" altLang="lt-LT" sz="2000">
                <a:latin typeface="Calibri" pitchFamily="34" charset="0"/>
                <a:cs typeface="Arial" charset="0"/>
                <a:sym typeface="Calibri" pitchFamily="34" charset="0"/>
              </a:rPr>
              <a:t>,</a:t>
            </a:r>
            <a:r>
              <a:rPr lang="lt-LT" altLang="lt-LT" sz="2000">
                <a:latin typeface="Calibri" pitchFamily="34" charset="0"/>
                <a:cs typeface="Arial" charset="0"/>
                <a:sym typeface="Calibri" pitchFamily="34" charset="0"/>
              </a:rPr>
              <a:t>8 </a:t>
            </a:r>
            <a:r>
              <a:rPr lang="en-US" altLang="lt-LT" sz="2000">
                <a:latin typeface="Calibri" pitchFamily="34" charset="0"/>
                <a:cs typeface="Arial" charset="0"/>
                <a:sym typeface="Calibri" pitchFamily="34" charset="0"/>
              </a:rPr>
              <a:t>%</a:t>
            </a:r>
            <a:r>
              <a:rPr lang="lt-LT" altLang="lt-LT" sz="2000">
                <a:latin typeface="Calibri" pitchFamily="34" charset="0"/>
                <a:cs typeface="Arial" charset="0"/>
                <a:sym typeface="Calibri" pitchFamily="34" charset="0"/>
              </a:rPr>
              <a:t> (M), 2</a:t>
            </a:r>
            <a:r>
              <a:rPr lang="en-US" altLang="lt-LT" sz="2000">
                <a:latin typeface="Calibri" pitchFamily="34" charset="0"/>
                <a:cs typeface="Arial" charset="0"/>
                <a:sym typeface="Calibri" pitchFamily="34" charset="0"/>
              </a:rPr>
              <a:t>,</a:t>
            </a:r>
            <a:r>
              <a:rPr lang="lt-LT" altLang="lt-LT" sz="2000">
                <a:latin typeface="Calibri" pitchFamily="34" charset="0"/>
                <a:cs typeface="Arial" charset="0"/>
                <a:sym typeface="Calibri" pitchFamily="34" charset="0"/>
              </a:rPr>
              <a:t>4 </a:t>
            </a:r>
            <a:r>
              <a:rPr lang="en-US" altLang="lt-LT" sz="2000">
                <a:latin typeface="Calibri" pitchFamily="34" charset="0"/>
                <a:cs typeface="Arial" charset="0"/>
                <a:sym typeface="Calibri" pitchFamily="34" charset="0"/>
              </a:rPr>
              <a:t>%</a:t>
            </a:r>
            <a:r>
              <a:rPr lang="lt-LT" altLang="lt-LT" sz="2000">
                <a:latin typeface="Calibri" pitchFamily="34" charset="0"/>
                <a:cs typeface="Arial" charset="0"/>
                <a:sym typeface="Calibri" pitchFamily="34" charset="0"/>
              </a:rPr>
              <a:t> (B)</a:t>
            </a:r>
          </a:p>
          <a:p>
            <a:pPr eaLnBrk="1" hangingPunct="1">
              <a:spcBef>
                <a:spcPts val="638"/>
              </a:spcBef>
              <a:buClr>
                <a:srgbClr val="000000"/>
              </a:buClr>
            </a:pPr>
            <a:endParaRPr lang="lt-LT" altLang="lt-LT" sz="2000">
              <a:latin typeface="Calibri" pitchFamily="34" charset="0"/>
              <a:cs typeface="Arial" charset="0"/>
              <a:sym typeface="Calibri" pitchFamily="34" charset="0"/>
            </a:endParaRPr>
          </a:p>
          <a:p>
            <a:pPr eaLnBrk="1" hangingPunct="1">
              <a:spcBef>
                <a:spcPts val="638"/>
              </a:spcBef>
              <a:buClr>
                <a:srgbClr val="000000"/>
              </a:buClr>
            </a:pPr>
            <a:r>
              <a:rPr lang="lt-LT" altLang="lt-LT" sz="2000">
                <a:latin typeface="Calibri" pitchFamily="34" charset="0"/>
                <a:cs typeface="Arial" charset="0"/>
                <a:sym typeface="Calibri" pitchFamily="34" charset="0"/>
              </a:rPr>
              <a:t>2015 m.</a:t>
            </a:r>
          </a:p>
          <a:p>
            <a:pPr eaLnBrk="1" hangingPunct="1">
              <a:spcBef>
                <a:spcPts val="638"/>
              </a:spcBef>
              <a:buClr>
                <a:srgbClr val="000000"/>
              </a:buClr>
            </a:pPr>
            <a:r>
              <a:rPr lang="lt-LT" altLang="lt-LT" sz="2000">
                <a:solidFill>
                  <a:srgbClr val="FF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Mano klasės draugai: 53,6 </a:t>
            </a:r>
            <a:r>
              <a:rPr lang="en-US" altLang="lt-LT" sz="2000">
                <a:solidFill>
                  <a:srgbClr val="FF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%</a:t>
            </a:r>
            <a:r>
              <a:rPr lang="lt-LT" altLang="lt-LT" sz="2000">
                <a:solidFill>
                  <a:srgbClr val="FF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 (M); 49 </a:t>
            </a:r>
            <a:r>
              <a:rPr lang="en-US" altLang="lt-LT" sz="2000">
                <a:solidFill>
                  <a:srgbClr val="FF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%</a:t>
            </a:r>
            <a:r>
              <a:rPr lang="lt-LT" altLang="lt-LT" sz="2000">
                <a:solidFill>
                  <a:srgbClr val="FF0000"/>
                </a:solidFill>
                <a:latin typeface="Calibri" pitchFamily="34" charset="0"/>
                <a:cs typeface="Arial" charset="0"/>
                <a:sym typeface="Calibri" pitchFamily="34" charset="0"/>
              </a:rPr>
              <a:t> (B)</a:t>
            </a:r>
          </a:p>
          <a:p>
            <a:pPr eaLnBrk="1" hangingPunct="1">
              <a:spcBef>
                <a:spcPts val="638"/>
              </a:spcBef>
              <a:buClr>
                <a:srgbClr val="000000"/>
              </a:buClr>
            </a:pPr>
            <a:r>
              <a:rPr lang="lt-LT" altLang="lt-LT" sz="2000">
                <a:latin typeface="Calibri" pitchFamily="34" charset="0"/>
                <a:cs typeface="Arial" charset="0"/>
                <a:sym typeface="Calibri" pitchFamily="34" charset="0"/>
              </a:rPr>
              <a:t>Vyresni mokiniai: 10,7 </a:t>
            </a:r>
            <a:r>
              <a:rPr lang="en-US" altLang="lt-LT" sz="2000">
                <a:latin typeface="Calibri" pitchFamily="34" charset="0"/>
                <a:cs typeface="Arial" charset="0"/>
                <a:sym typeface="Calibri" pitchFamily="34" charset="0"/>
              </a:rPr>
              <a:t>%</a:t>
            </a:r>
            <a:r>
              <a:rPr lang="lt-LT" altLang="lt-LT" sz="2000">
                <a:latin typeface="Calibri" pitchFamily="34" charset="0"/>
                <a:cs typeface="Arial" charset="0"/>
                <a:sym typeface="Calibri" pitchFamily="34" charset="0"/>
              </a:rPr>
              <a:t> (M),6,5 </a:t>
            </a:r>
            <a:r>
              <a:rPr lang="en-US" altLang="lt-LT" sz="2000">
                <a:latin typeface="Calibri" pitchFamily="34" charset="0"/>
                <a:cs typeface="Arial" charset="0"/>
                <a:sym typeface="Calibri" pitchFamily="34" charset="0"/>
              </a:rPr>
              <a:t>%</a:t>
            </a:r>
            <a:r>
              <a:rPr lang="lt-LT" altLang="lt-LT" sz="2000">
                <a:latin typeface="Calibri" pitchFamily="34" charset="0"/>
                <a:cs typeface="Arial" charset="0"/>
                <a:sym typeface="Calibri" pitchFamily="34" charset="0"/>
              </a:rPr>
              <a:t> (B)</a:t>
            </a:r>
          </a:p>
          <a:p>
            <a:pPr eaLnBrk="1" hangingPunct="1">
              <a:spcBef>
                <a:spcPts val="638"/>
              </a:spcBef>
              <a:buClr>
                <a:srgbClr val="000000"/>
              </a:buClr>
            </a:pPr>
            <a:r>
              <a:rPr lang="lt-LT" altLang="lt-LT" sz="2000">
                <a:latin typeface="Calibri" pitchFamily="34" charset="0"/>
                <a:cs typeface="Arial" charset="0"/>
                <a:sym typeface="Calibri" pitchFamily="34" charset="0"/>
              </a:rPr>
              <a:t>Iš paralelinių klasių: 5,4</a:t>
            </a:r>
            <a:r>
              <a:rPr lang="en-US" altLang="lt-LT" sz="2000">
                <a:latin typeface="Calibri" pitchFamily="34" charset="0"/>
                <a:cs typeface="Arial" charset="0"/>
                <a:sym typeface="Calibri" pitchFamily="34" charset="0"/>
              </a:rPr>
              <a:t> %</a:t>
            </a:r>
            <a:r>
              <a:rPr lang="lt-LT" altLang="lt-LT" sz="2000">
                <a:latin typeface="Calibri" pitchFamily="34" charset="0"/>
                <a:cs typeface="Arial" charset="0"/>
                <a:sym typeface="Calibri" pitchFamily="34" charset="0"/>
              </a:rPr>
              <a:t> (M), 0</a:t>
            </a:r>
            <a:r>
              <a:rPr lang="en-US" altLang="lt-LT" sz="2000">
                <a:latin typeface="Calibri" pitchFamily="34" charset="0"/>
                <a:cs typeface="Arial" charset="0"/>
                <a:sym typeface="Calibri" pitchFamily="34" charset="0"/>
              </a:rPr>
              <a:t> %</a:t>
            </a:r>
            <a:r>
              <a:rPr lang="lt-LT" altLang="lt-LT" sz="2000">
                <a:latin typeface="Calibri" pitchFamily="34" charset="0"/>
                <a:cs typeface="Arial" charset="0"/>
                <a:sym typeface="Calibri" pitchFamily="34" charset="0"/>
              </a:rPr>
              <a:t> (B)</a:t>
            </a:r>
          </a:p>
          <a:p>
            <a:pPr eaLnBrk="1" hangingPunct="1">
              <a:spcBef>
                <a:spcPts val="638"/>
              </a:spcBef>
              <a:buClr>
                <a:srgbClr val="000000"/>
              </a:buClr>
            </a:pPr>
            <a:endParaRPr lang="lt-LT" altLang="lt-LT" sz="2000">
              <a:latin typeface="Calibri" pitchFamily="34" charset="0"/>
              <a:cs typeface="Arial" charset="0"/>
              <a:sym typeface="Calibri" pitchFamily="34" charset="0"/>
            </a:endParaRPr>
          </a:p>
          <a:p>
            <a:pPr eaLnBrk="1" hangingPunct="1">
              <a:spcBef>
                <a:spcPts val="638"/>
              </a:spcBef>
              <a:buClr>
                <a:srgbClr val="000000"/>
              </a:buClr>
            </a:pPr>
            <a:r>
              <a:rPr lang="lt-LT" altLang="lt-LT" sz="2000">
                <a:latin typeface="Calibri" pitchFamily="34" charset="0"/>
                <a:cs typeface="Arial" charset="0"/>
                <a:sym typeface="Calibri" pitchFamily="34" charset="0"/>
              </a:rPr>
              <a:t> </a:t>
            </a: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 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424</Words>
  <Application>Microsoft Office PowerPoint</Application>
  <PresentationFormat>Widescreen</PresentationFormat>
  <Paragraphs>64</Paragraphs>
  <Slides>18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MS Gothic</vt:lpstr>
      <vt:lpstr>Arial</vt:lpstr>
      <vt:lpstr>Arial Narrow</vt:lpstr>
      <vt:lpstr>Calibri</vt:lpstr>
      <vt:lpstr>Noto Sans Symbols</vt:lpstr>
      <vt:lpstr>Tahoma</vt:lpstr>
      <vt:lpstr>Times New Roman</vt:lpstr>
      <vt:lpstr>Wingdings</vt:lpstr>
      <vt:lpstr>Office tema</vt:lpstr>
      <vt:lpstr>Microsoft Excel Chart</vt:lpstr>
      <vt:lpstr>Diagrama</vt:lpstr>
      <vt:lpstr>Darbalapis</vt:lpstr>
      <vt:lpstr>PowerPoint Presentation</vt:lpstr>
      <vt:lpstr>Ar tau patinka mokykla?</vt:lpstr>
      <vt:lpstr>PowerPoint Presentation</vt:lpstr>
      <vt:lpstr>PowerPoint Presentation</vt:lpstr>
      <vt:lpstr>Mokiniai, kurie patyrė patyčias per paskutinius 2-3 mėnesius  kartą ir daugiau </vt:lpstr>
      <vt:lpstr>PowerPoint Presentation</vt:lpstr>
      <vt:lpstr>PowerPoint Presentation</vt:lpstr>
      <vt:lpstr>Mergaitės ir berniukai, iš kurių buvo tyčiojamasi  2-3 kartus per mėnesį paskutinius keletą mėnesių </vt:lpstr>
      <vt:lpstr>PowerPoint Presentation</vt:lpstr>
      <vt:lpstr>Kur mergaitės mūsų mokykloje patyrė patyčias</vt:lpstr>
      <vt:lpstr>Kur berniukai mūsų mokykloje patyrė patyčias</vt:lpstr>
      <vt:lpstr>Kokias patyčių formas patyrė mergaitės</vt:lpstr>
      <vt:lpstr>Kokias patyčių formas patyrė berniukai</vt:lpstr>
      <vt:lpstr>Ar esi kam nors sakęs, kad iš Tavęs mokykloje tyčiojasi?</vt:lpstr>
      <vt:lpstr>Kiek daug Tavo klasės auklėtoja/s padarė, kad sustabdytų patyčias?</vt:lpstr>
      <vt:lpstr>PowerPoint Presentation</vt:lpstr>
      <vt:lpstr>PowerPoint Presentation</vt:lpstr>
      <vt:lpstr>Ar dažnai tu bijai, kad kiti mokiniai iš tavęs tyčiosis?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Audronė</dc:creator>
  <cp:lastModifiedBy>eri</cp:lastModifiedBy>
  <cp:revision>36</cp:revision>
  <cp:lastPrinted>2016-03-15T08:43:21Z</cp:lastPrinted>
  <dcterms:created xsi:type="dcterms:W3CDTF">2016-03-15T08:30:21Z</dcterms:created>
  <dcterms:modified xsi:type="dcterms:W3CDTF">2016-04-27T15:03:25Z</dcterms:modified>
</cp:coreProperties>
</file>