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85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80" r:id="rId12"/>
    <p:sldId id="287" r:id="rId13"/>
    <p:sldId id="284" r:id="rId14"/>
    <p:sldId id="286" r:id="rId15"/>
    <p:sldId id="273" r:id="rId16"/>
    <p:sldId id="275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apklausos%202019\Olweus%20apklausos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apklausos%202019\Olweus%20apklausos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kytojui\Desktop\Olweus%20apklausos%20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0" dirty="0">
                <a:solidFill>
                  <a:sysClr val="windowText" lastClr="000000"/>
                </a:solidFill>
                <a:latin typeface="+mj-lt"/>
              </a:rPr>
              <a:t>Ar Tau</a:t>
            </a:r>
            <a:r>
              <a:rPr lang="lt-LT" sz="1800" b="0" baseline="0" dirty="0">
                <a:solidFill>
                  <a:sysClr val="windowText" lastClr="000000"/>
                </a:solidFill>
                <a:latin typeface="+mj-lt"/>
              </a:rPr>
              <a:t> patinka mokykla?</a:t>
            </a:r>
            <a:endParaRPr lang="lt-LT" sz="1800" b="0" dirty="0">
              <a:solidFill>
                <a:sysClr val="windowText" lastClr="000000"/>
              </a:solidFill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Lapas1!$D$12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Lapas1!$E$11:$I$11</c:f>
              <c:strCache>
                <c:ptCount val="5"/>
                <c:pt idx="0">
                  <c:v>Labai patinka</c:v>
                </c:pt>
                <c:pt idx="1">
                  <c:v>Patinka</c:v>
                </c:pt>
                <c:pt idx="2">
                  <c:v>Nei patinka, nei nepatinka</c:v>
                </c:pt>
                <c:pt idx="3">
                  <c:v>Nepatinka</c:v>
                </c:pt>
                <c:pt idx="4">
                  <c:v>Labai nepatinka</c:v>
                </c:pt>
              </c:strCache>
            </c:strRef>
          </c:cat>
          <c:val>
            <c:numRef>
              <c:f>Lapas1!$E$12:$I$12</c:f>
              <c:numCache>
                <c:formatCode>General</c:formatCode>
                <c:ptCount val="5"/>
                <c:pt idx="0">
                  <c:v>19.2</c:v>
                </c:pt>
                <c:pt idx="1">
                  <c:v>30.8</c:v>
                </c:pt>
                <c:pt idx="2">
                  <c:v>38.5</c:v>
                </c:pt>
                <c:pt idx="3">
                  <c:v>5.0999999999999996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B-4C04-9FBA-C320D3786B27}"/>
            </c:ext>
          </c:extLst>
        </c:ser>
        <c:ser>
          <c:idx val="1"/>
          <c:order val="1"/>
          <c:tx>
            <c:strRef>
              <c:f>Lapas1!$D$13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Lapas1!$E$11:$I$11</c:f>
              <c:strCache>
                <c:ptCount val="5"/>
                <c:pt idx="0">
                  <c:v>Labai patinka</c:v>
                </c:pt>
                <c:pt idx="1">
                  <c:v>Patinka</c:v>
                </c:pt>
                <c:pt idx="2">
                  <c:v>Nei patinka, nei nepatinka</c:v>
                </c:pt>
                <c:pt idx="3">
                  <c:v>Nepatinka</c:v>
                </c:pt>
                <c:pt idx="4">
                  <c:v>Labai nepatinka</c:v>
                </c:pt>
              </c:strCache>
            </c:strRef>
          </c:cat>
          <c:val>
            <c:numRef>
              <c:f>Lapas1!$E$13:$I$13</c:f>
              <c:numCache>
                <c:formatCode>General</c:formatCode>
                <c:ptCount val="5"/>
                <c:pt idx="0">
                  <c:v>13.7</c:v>
                </c:pt>
                <c:pt idx="1">
                  <c:v>30.6</c:v>
                </c:pt>
                <c:pt idx="2">
                  <c:v>36.6</c:v>
                </c:pt>
                <c:pt idx="3">
                  <c:v>11.5</c:v>
                </c:pt>
                <c:pt idx="4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B-4C04-9FBA-C320D3786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332671"/>
        <c:axId val="296338079"/>
      </c:barChart>
      <c:catAx>
        <c:axId val="29633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38079"/>
        <c:crosses val="autoZero"/>
        <c:auto val="1"/>
        <c:lblAlgn val="ctr"/>
        <c:lblOffset val="100"/>
        <c:noMultiLvlLbl val="0"/>
      </c:catAx>
      <c:valAx>
        <c:axId val="296338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32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 err="1">
                <a:solidFill>
                  <a:sysClr val="windowText" lastClr="000000"/>
                </a:solidFill>
              </a:rPr>
              <a:t>Keliese</a:t>
            </a:r>
            <a:r>
              <a:rPr lang="lt-LT" sz="2000" baseline="0" dirty="0">
                <a:solidFill>
                  <a:sysClr val="windowText" lastClr="000000"/>
                </a:solidFill>
              </a:rPr>
              <a:t> iš Tavęs tyčiojasi?</a:t>
            </a:r>
            <a:endParaRPr lang="lt-LT" sz="20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11'!$H$51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11'!$G$52:$G$56</c:f>
              <c:strCache>
                <c:ptCount val="5"/>
                <c:pt idx="0">
                  <c:v>Dažniausiai vienas</c:v>
                </c:pt>
                <c:pt idx="1">
                  <c:v>2-3 mokinių grupelė</c:v>
                </c:pt>
                <c:pt idx="2">
                  <c:v>4-9 mokinių grupelė</c:v>
                </c:pt>
                <c:pt idx="3">
                  <c:v>Grupelė mokinių daugiau nei 9</c:v>
                </c:pt>
                <c:pt idx="4">
                  <c:v>Keli skitringiai mokiniai ar kelios grupės mokinių</c:v>
                </c:pt>
              </c:strCache>
            </c:strRef>
          </c:cat>
          <c:val>
            <c:numRef>
              <c:f>'2019 kovo 11'!$H$52:$H$56</c:f>
              <c:numCache>
                <c:formatCode>General</c:formatCode>
                <c:ptCount val="5"/>
                <c:pt idx="0">
                  <c:v>39.6</c:v>
                </c:pt>
                <c:pt idx="1">
                  <c:v>24.5</c:v>
                </c:pt>
                <c:pt idx="2">
                  <c:v>5.7</c:v>
                </c:pt>
                <c:pt idx="3">
                  <c:v>0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B-4534-BA0C-FED63357952D}"/>
            </c:ext>
          </c:extLst>
        </c:ser>
        <c:ser>
          <c:idx val="1"/>
          <c:order val="1"/>
          <c:tx>
            <c:strRef>
              <c:f>'2019 kovo 11'!$I$51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11'!$G$52:$G$56</c:f>
              <c:strCache>
                <c:ptCount val="5"/>
                <c:pt idx="0">
                  <c:v>Dažniausiai vienas</c:v>
                </c:pt>
                <c:pt idx="1">
                  <c:v>2-3 mokinių grupelė</c:v>
                </c:pt>
                <c:pt idx="2">
                  <c:v>4-9 mokinių grupelė</c:v>
                </c:pt>
                <c:pt idx="3">
                  <c:v>Grupelė mokinių daugiau nei 9</c:v>
                </c:pt>
                <c:pt idx="4">
                  <c:v>Keli skitringiai mokiniai ar kelios grupės mokinių</c:v>
                </c:pt>
              </c:strCache>
            </c:strRef>
          </c:cat>
          <c:val>
            <c:numRef>
              <c:f>'2019 kovo 11'!$I$52:$I$56</c:f>
              <c:numCache>
                <c:formatCode>General</c:formatCode>
                <c:ptCount val="5"/>
                <c:pt idx="0">
                  <c:v>39</c:v>
                </c:pt>
                <c:pt idx="1">
                  <c:v>27.1</c:v>
                </c:pt>
                <c:pt idx="2">
                  <c:v>1.7</c:v>
                </c:pt>
                <c:pt idx="3">
                  <c:v>3.4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B-4534-BA0C-FED633579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265151"/>
        <c:axId val="284260991"/>
      </c:barChart>
      <c:catAx>
        <c:axId val="284265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260991"/>
        <c:crosses val="autoZero"/>
        <c:auto val="1"/>
        <c:lblAlgn val="ctr"/>
        <c:lblOffset val="100"/>
        <c:noMultiLvlLbl val="0"/>
      </c:catAx>
      <c:valAx>
        <c:axId val="28426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26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>
                <a:solidFill>
                  <a:sysClr val="windowText" lastClr="000000"/>
                </a:solidFill>
              </a:rPr>
              <a:t>Kurioje klasėje mokosi iš Tavęs besityčiojantis mokinys?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11'!$P$93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11'!$Q$92:$U$92</c:f>
              <c:strCache>
                <c:ptCount val="5"/>
                <c:pt idx="0">
                  <c:v>Klasės draugai</c:v>
                </c:pt>
                <c:pt idx="1">
                  <c:v>Iš paralelinių klasių</c:v>
                </c:pt>
                <c:pt idx="2">
                  <c:v>Vyresni mokiniai</c:v>
                </c:pt>
                <c:pt idx="3">
                  <c:v>Jaunesni mokiniai</c:v>
                </c:pt>
                <c:pt idx="4">
                  <c:v>Iš įvairių klasių</c:v>
                </c:pt>
              </c:strCache>
            </c:strRef>
          </c:cat>
          <c:val>
            <c:numRef>
              <c:f>'2019 kovo 11'!$Q$93:$U$93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5.8</c:v>
                </c:pt>
                <c:pt idx="3">
                  <c:v>0</c:v>
                </c:pt>
                <c:pt idx="4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EC-448A-BFF7-B56683600400}"/>
            </c:ext>
          </c:extLst>
        </c:ser>
        <c:ser>
          <c:idx val="1"/>
          <c:order val="1"/>
          <c:tx>
            <c:strRef>
              <c:f>'2019 kovo 11'!$P$94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11'!$Q$92:$U$92</c:f>
              <c:strCache>
                <c:ptCount val="5"/>
                <c:pt idx="0">
                  <c:v>Klasės draugai</c:v>
                </c:pt>
                <c:pt idx="1">
                  <c:v>Iš paralelinių klasių</c:v>
                </c:pt>
                <c:pt idx="2">
                  <c:v>Vyresni mokiniai</c:v>
                </c:pt>
                <c:pt idx="3">
                  <c:v>Jaunesni mokiniai</c:v>
                </c:pt>
                <c:pt idx="4">
                  <c:v>Iš įvairių klasių</c:v>
                </c:pt>
              </c:strCache>
            </c:strRef>
          </c:cat>
          <c:val>
            <c:numRef>
              <c:f>'2019 kovo 11'!$Q$94:$U$94</c:f>
              <c:numCache>
                <c:formatCode>General</c:formatCode>
                <c:ptCount val="5"/>
                <c:pt idx="0">
                  <c:v>37.299999999999997</c:v>
                </c:pt>
                <c:pt idx="1">
                  <c:v>5.0999999999999996</c:v>
                </c:pt>
                <c:pt idx="2">
                  <c:v>13.6</c:v>
                </c:pt>
                <c:pt idx="3">
                  <c:v>5.0999999999999996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C-448A-BFF7-B56683600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934239"/>
        <c:axId val="411943391"/>
      </c:barChart>
      <c:catAx>
        <c:axId val="41193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43391"/>
        <c:crosses val="autoZero"/>
        <c:auto val="1"/>
        <c:lblAlgn val="ctr"/>
        <c:lblOffset val="100"/>
        <c:noMultiLvlLbl val="0"/>
      </c:catAx>
      <c:valAx>
        <c:axId val="41194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34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>
                <a:solidFill>
                  <a:sysClr val="windowText" lastClr="000000"/>
                </a:solidFill>
              </a:rPr>
              <a:t>Ar esi kam nors pasakojęs apie patiriamas patyčias?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11'!$A$60</c:f>
              <c:strCache>
                <c:ptCount val="1"/>
                <c:pt idx="0">
                  <c:v>Suaugusiems mokykloje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11'!$B$59:$E$59</c:f>
              <c:strCache>
                <c:ptCount val="4"/>
                <c:pt idx="0">
                  <c:v>Mergaitės 2018</c:v>
                </c:pt>
                <c:pt idx="1">
                  <c:v>Berniukai 2018</c:v>
                </c:pt>
                <c:pt idx="2">
                  <c:v>Mergaitės 2019</c:v>
                </c:pt>
                <c:pt idx="3">
                  <c:v>Berniukai 2019</c:v>
                </c:pt>
              </c:strCache>
            </c:strRef>
          </c:cat>
          <c:val>
            <c:numRef>
              <c:f>'2019 kovo 11'!$B$60:$E$60</c:f>
              <c:numCache>
                <c:formatCode>General</c:formatCode>
                <c:ptCount val="4"/>
                <c:pt idx="0">
                  <c:v>54.5</c:v>
                </c:pt>
                <c:pt idx="1">
                  <c:v>26.7</c:v>
                </c:pt>
                <c:pt idx="2">
                  <c:v>38.1</c:v>
                </c:pt>
                <c:pt idx="3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8A-485F-BC8F-9666F7AD0958}"/>
            </c:ext>
          </c:extLst>
        </c:ser>
        <c:ser>
          <c:idx val="1"/>
          <c:order val="1"/>
          <c:tx>
            <c:strRef>
              <c:f>'2019 kovo 11'!$A$61</c:f>
              <c:strCache>
                <c:ptCount val="1"/>
                <c:pt idx="0">
                  <c:v>Suaugusiems namuose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11'!$B$59:$E$59</c:f>
              <c:strCache>
                <c:ptCount val="4"/>
                <c:pt idx="0">
                  <c:v>Mergaitės 2018</c:v>
                </c:pt>
                <c:pt idx="1">
                  <c:v>Berniukai 2018</c:v>
                </c:pt>
                <c:pt idx="2">
                  <c:v>Mergaitės 2019</c:v>
                </c:pt>
                <c:pt idx="3">
                  <c:v>Berniukai 2019</c:v>
                </c:pt>
              </c:strCache>
            </c:strRef>
          </c:cat>
          <c:val>
            <c:numRef>
              <c:f>'2019 kovo 11'!$B$61:$E$61</c:f>
              <c:numCache>
                <c:formatCode>General</c:formatCode>
                <c:ptCount val="4"/>
                <c:pt idx="0">
                  <c:v>54.5</c:v>
                </c:pt>
                <c:pt idx="1">
                  <c:v>26.7</c:v>
                </c:pt>
                <c:pt idx="2">
                  <c:v>42.9</c:v>
                </c:pt>
                <c:pt idx="3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8A-485F-BC8F-9666F7AD0958}"/>
            </c:ext>
          </c:extLst>
        </c:ser>
        <c:ser>
          <c:idx val="2"/>
          <c:order val="2"/>
          <c:tx>
            <c:strRef>
              <c:f>'2019 kovo 11'!$A$62</c:f>
              <c:strCache>
                <c:ptCount val="1"/>
                <c:pt idx="0">
                  <c:v>Bendraamžiams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11'!$B$59:$E$59</c:f>
              <c:strCache>
                <c:ptCount val="4"/>
                <c:pt idx="0">
                  <c:v>Mergaitės 2018</c:v>
                </c:pt>
                <c:pt idx="1">
                  <c:v>Berniukai 2018</c:v>
                </c:pt>
                <c:pt idx="2">
                  <c:v>Mergaitės 2019</c:v>
                </c:pt>
                <c:pt idx="3">
                  <c:v>Berniukai 2019</c:v>
                </c:pt>
              </c:strCache>
            </c:strRef>
          </c:cat>
          <c:val>
            <c:numRef>
              <c:f>'2019 kovo 11'!$B$62:$E$62</c:f>
              <c:numCache>
                <c:formatCode>General</c:formatCode>
                <c:ptCount val="4"/>
                <c:pt idx="0">
                  <c:v>45.5</c:v>
                </c:pt>
                <c:pt idx="1">
                  <c:v>20</c:v>
                </c:pt>
                <c:pt idx="2">
                  <c:v>38.1</c:v>
                </c:pt>
                <c:pt idx="3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8A-485F-BC8F-9666F7AD0958}"/>
            </c:ext>
          </c:extLst>
        </c:ser>
        <c:ser>
          <c:idx val="3"/>
          <c:order val="3"/>
          <c:tx>
            <c:strRef>
              <c:f>'2019 kovo 11'!$A$63</c:f>
              <c:strCache>
                <c:ptCount val="1"/>
                <c:pt idx="0">
                  <c:v>Niekam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11'!$B$59:$E$59</c:f>
              <c:strCache>
                <c:ptCount val="4"/>
                <c:pt idx="0">
                  <c:v>Mergaitės 2018</c:v>
                </c:pt>
                <c:pt idx="1">
                  <c:v>Berniukai 2018</c:v>
                </c:pt>
                <c:pt idx="2">
                  <c:v>Mergaitės 2019</c:v>
                </c:pt>
                <c:pt idx="3">
                  <c:v>Berniukai 2019</c:v>
                </c:pt>
              </c:strCache>
            </c:strRef>
          </c:cat>
          <c:val>
            <c:numRef>
              <c:f>'2019 kovo 11'!$B$63:$E$63</c:f>
              <c:numCache>
                <c:formatCode>General</c:formatCode>
                <c:ptCount val="4"/>
                <c:pt idx="0">
                  <c:v>18.2</c:v>
                </c:pt>
                <c:pt idx="1">
                  <c:v>26.7</c:v>
                </c:pt>
                <c:pt idx="2">
                  <c:v>14.3</c:v>
                </c:pt>
                <c:pt idx="3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8A-485F-BC8F-9666F7AD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923007"/>
        <c:axId val="411925503"/>
      </c:barChart>
      <c:catAx>
        <c:axId val="4119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25503"/>
        <c:crosses val="autoZero"/>
        <c:auto val="1"/>
        <c:lblAlgn val="ctr"/>
        <c:lblOffset val="100"/>
        <c:noMultiLvlLbl val="0"/>
      </c:catAx>
      <c:valAx>
        <c:axId val="41192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2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>
                <a:solidFill>
                  <a:sysClr val="windowText" lastClr="000000"/>
                </a:solidFill>
              </a:rPr>
              <a:t>Kiek turi gerų draugų klasėje?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11'!$O$84</c:f>
              <c:strCache>
                <c:ptCount val="1"/>
                <c:pt idx="0">
                  <c:v>Mergaitės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11'!$P$83:$T$83</c:f>
              <c:strCache>
                <c:ptCount val="5"/>
                <c:pt idx="0">
                  <c:v>Neturiu</c:v>
                </c:pt>
                <c:pt idx="1">
                  <c:v>Turiu 1 draugą</c:v>
                </c:pt>
                <c:pt idx="2">
                  <c:v>Turiu 2-3 gerus draugus</c:v>
                </c:pt>
                <c:pt idx="3">
                  <c:v>Turiu 4-5 gerus draugus</c:v>
                </c:pt>
                <c:pt idx="4">
                  <c:v>Turiu 6 ir daugiau gerų draugų</c:v>
                </c:pt>
              </c:strCache>
            </c:strRef>
          </c:cat>
          <c:val>
            <c:numRef>
              <c:f>'2019 kovo 11'!$P$84:$T$84</c:f>
              <c:numCache>
                <c:formatCode>General</c:formatCode>
                <c:ptCount val="5"/>
                <c:pt idx="0">
                  <c:v>5.8</c:v>
                </c:pt>
                <c:pt idx="1">
                  <c:v>8.3000000000000007</c:v>
                </c:pt>
                <c:pt idx="2">
                  <c:v>26.3</c:v>
                </c:pt>
                <c:pt idx="3">
                  <c:v>28.8</c:v>
                </c:pt>
                <c:pt idx="4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1-45F6-BB46-2B6C3F836B35}"/>
            </c:ext>
          </c:extLst>
        </c:ser>
        <c:ser>
          <c:idx val="1"/>
          <c:order val="1"/>
          <c:tx>
            <c:strRef>
              <c:f>'2019 kovo 11'!$O$85</c:f>
              <c:strCache>
                <c:ptCount val="1"/>
                <c:pt idx="0">
                  <c:v>Berniukai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11'!$P$83:$T$83</c:f>
              <c:strCache>
                <c:ptCount val="5"/>
                <c:pt idx="0">
                  <c:v>Neturiu</c:v>
                </c:pt>
                <c:pt idx="1">
                  <c:v>Turiu 1 draugą</c:v>
                </c:pt>
                <c:pt idx="2">
                  <c:v>Turiu 2-3 gerus draugus</c:v>
                </c:pt>
                <c:pt idx="3">
                  <c:v>Turiu 4-5 gerus draugus</c:v>
                </c:pt>
                <c:pt idx="4">
                  <c:v>Turiu 6 ir daugiau gerų draugų</c:v>
                </c:pt>
              </c:strCache>
            </c:strRef>
          </c:cat>
          <c:val>
            <c:numRef>
              <c:f>'2019 kovo 11'!$P$85:$T$85</c:f>
              <c:numCache>
                <c:formatCode>General</c:formatCode>
                <c:ptCount val="5"/>
                <c:pt idx="0">
                  <c:v>7.7</c:v>
                </c:pt>
                <c:pt idx="1">
                  <c:v>7.7</c:v>
                </c:pt>
                <c:pt idx="2">
                  <c:v>31.7</c:v>
                </c:pt>
                <c:pt idx="3">
                  <c:v>24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D1-45F6-BB46-2B6C3F836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286991"/>
        <c:axId val="294294895"/>
      </c:barChart>
      <c:catAx>
        <c:axId val="29428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294895"/>
        <c:crosses val="autoZero"/>
        <c:auto val="1"/>
        <c:lblAlgn val="ctr"/>
        <c:lblOffset val="100"/>
        <c:noMultiLvlLbl val="0"/>
      </c:catAx>
      <c:valAx>
        <c:axId val="29429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286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>
                <a:solidFill>
                  <a:sysClr val="windowText" lastClr="000000"/>
                </a:solidFill>
              </a:rPr>
              <a:t>Kaip manai, ar galėtum prisidėti prie patyčių iš mokinio, kurio Tu nemėgsti?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11'!$A$48</c:f>
              <c:strCache>
                <c:ptCount val="1"/>
                <c:pt idx="0">
                  <c:v>Taip/galbūt/nežinai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2A-4E23-95C6-F606C6CCC62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2A-4E23-95C6-F606C6CCC6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11'!$B$47:$C$47</c:f>
              <c:strCache>
                <c:ptCount val="2"/>
                <c:pt idx="0">
                  <c:v>Mergaites 2019</c:v>
                </c:pt>
                <c:pt idx="1">
                  <c:v>Berniukai 2019</c:v>
                </c:pt>
              </c:strCache>
            </c:strRef>
          </c:cat>
          <c:val>
            <c:numRef>
              <c:f>'2019 kovo 11'!$B$48:$C$48</c:f>
              <c:numCache>
                <c:formatCode>General</c:formatCode>
                <c:ptCount val="2"/>
                <c:pt idx="0">
                  <c:v>19.100000000000001</c:v>
                </c:pt>
                <c:pt idx="1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2A-4E23-95C6-F606C6CCC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926751"/>
        <c:axId val="411925087"/>
      </c:barChart>
      <c:catAx>
        <c:axId val="41192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25087"/>
        <c:crosses val="autoZero"/>
        <c:auto val="1"/>
        <c:lblAlgn val="ctr"/>
        <c:lblOffset val="100"/>
        <c:noMultiLvlLbl val="0"/>
      </c:catAx>
      <c:valAx>
        <c:axId val="41192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2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>
                <a:solidFill>
                  <a:sysClr val="windowText" lastClr="000000"/>
                </a:solidFill>
              </a:rPr>
              <a:t>Mergaitės ir berniukai</a:t>
            </a:r>
            <a:r>
              <a:rPr lang="lt-LT" sz="1800" b="0" i="0" baseline="0" dirty="0">
                <a:solidFill>
                  <a:sysClr val="windowText" lastClr="000000"/>
                </a:solidFill>
                <a:effectLst/>
              </a:rPr>
              <a:t>, iš kurių buvo tyčiojamasi 2-3 </a:t>
            </a:r>
            <a:r>
              <a:rPr lang="lt-LT" sz="1800" b="0" i="0" baseline="0" dirty="0" smtClean="0">
                <a:solidFill>
                  <a:sysClr val="windowText" lastClr="000000"/>
                </a:solidFill>
                <a:effectLst/>
              </a:rPr>
              <a:t>ar daugiau </a:t>
            </a:r>
            <a:r>
              <a:rPr lang="lt-LT" sz="1800" b="0" i="0" baseline="0" dirty="0">
                <a:solidFill>
                  <a:sysClr val="windowText" lastClr="000000"/>
                </a:solidFill>
                <a:effectLst/>
              </a:rPr>
              <a:t>kartų </a:t>
            </a:r>
            <a:r>
              <a:rPr lang="lt-LT" sz="1800" b="0" i="0" baseline="0" dirty="0" smtClean="0">
                <a:solidFill>
                  <a:sysClr val="windowText" lastClr="000000"/>
                </a:solidFill>
                <a:effectLst/>
              </a:rPr>
              <a:t>per </a:t>
            </a:r>
            <a:r>
              <a:rPr lang="lt-LT" sz="1800" b="0" i="0" baseline="0" dirty="0">
                <a:solidFill>
                  <a:sysClr val="windowText" lastClr="000000"/>
                </a:solidFill>
                <a:effectLst/>
              </a:rPr>
              <a:t>mėnesį paskutinius keletą mėnesių</a:t>
            </a:r>
            <a:endParaRPr lang="lt-LT" sz="18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7.1177160628472014E-2"/>
          <c:y val="1.80751197095456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11'!$B$2:$D$2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'2019 kovo 11'!$B$3:$D$3</c:f>
              <c:numCache>
                <c:formatCode>General</c:formatCode>
                <c:ptCount val="3"/>
                <c:pt idx="0">
                  <c:v>7.4</c:v>
                </c:pt>
                <c:pt idx="1">
                  <c:v>19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0-4CF9-94E3-61A50B0C8AC3}"/>
            </c:ext>
          </c:extLst>
        </c:ser>
        <c:ser>
          <c:idx val="1"/>
          <c:order val="1"/>
          <c:tx>
            <c:strRef>
              <c:f>'2019 kovo 11'!$A$4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11'!$B$2:$D$2</c:f>
              <c:strCache>
                <c:ptCount val="3"/>
                <c:pt idx="0">
                  <c:v>Mergaitės</c:v>
                </c:pt>
                <c:pt idx="1">
                  <c:v>Berniukai</c:v>
                </c:pt>
                <c:pt idx="2">
                  <c:v>Viso</c:v>
                </c:pt>
              </c:strCache>
            </c:strRef>
          </c:cat>
          <c:val>
            <c:numRef>
              <c:f>'2019 kovo 11'!$B$4:$D$4</c:f>
              <c:numCache>
                <c:formatCode>General</c:formatCode>
                <c:ptCount val="3"/>
                <c:pt idx="0">
                  <c:v>13.5</c:v>
                </c:pt>
                <c:pt idx="1">
                  <c:v>18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0-4CF9-94E3-61A50B0C8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8062415"/>
        <c:axId val="623759311"/>
      </c:barChart>
      <c:catAx>
        <c:axId val="558062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759311"/>
        <c:crosses val="autoZero"/>
        <c:auto val="1"/>
        <c:lblAlgn val="ctr"/>
        <c:lblOffset val="100"/>
        <c:noMultiLvlLbl val="0"/>
      </c:catAx>
      <c:valAx>
        <c:axId val="623759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062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0" i="0" baseline="0" dirty="0" smtClean="0">
                <a:solidFill>
                  <a:schemeClr val="tx1"/>
                </a:solidFill>
                <a:effectLst/>
              </a:rPr>
              <a:t>Mergaitės, </a:t>
            </a:r>
            <a:r>
              <a:rPr lang="lt-LT" sz="1800" b="0" i="0" baseline="0" dirty="0">
                <a:solidFill>
                  <a:schemeClr val="tx1"/>
                </a:solidFill>
                <a:effectLst/>
              </a:rPr>
              <a:t>iš kurių buvo tyčiojamasi 2-3 ar daugiau kartų per mėnesį paskutinius keletą mėnesių</a:t>
            </a:r>
            <a:endParaRPr lang="lt-LT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11'!$A$9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kovo 11'!$B$8:$I$8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'2019 kovo 11'!$B$9:$I$9</c:f>
              <c:numCache>
                <c:formatCode>General</c:formatCode>
                <c:ptCount val="8"/>
                <c:pt idx="0">
                  <c:v>4.5</c:v>
                </c:pt>
                <c:pt idx="1">
                  <c:v>9.5</c:v>
                </c:pt>
                <c:pt idx="2">
                  <c:v>8.6999999999999993</c:v>
                </c:pt>
                <c:pt idx="3">
                  <c:v>15.8</c:v>
                </c:pt>
                <c:pt idx="4">
                  <c:v>8.6999999999999993</c:v>
                </c:pt>
                <c:pt idx="5">
                  <c:v>0</c:v>
                </c:pt>
                <c:pt idx="6">
                  <c:v>0</c:v>
                </c:pt>
                <c:pt idx="7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1-4DA2-A5B6-4071DF0941FE}"/>
            </c:ext>
          </c:extLst>
        </c:ser>
        <c:ser>
          <c:idx val="1"/>
          <c:order val="1"/>
          <c:tx>
            <c:strRef>
              <c:f>'2019 kovo 11'!$A$10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kovo 11'!$B$8:$I$8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'2019 kovo 11'!$B$10:$I$10</c:f>
              <c:numCache>
                <c:formatCode>General</c:formatCode>
                <c:ptCount val="8"/>
                <c:pt idx="0">
                  <c:v>6.7</c:v>
                </c:pt>
                <c:pt idx="1">
                  <c:v>22.7</c:v>
                </c:pt>
                <c:pt idx="2">
                  <c:v>5.3</c:v>
                </c:pt>
                <c:pt idx="3">
                  <c:v>19</c:v>
                </c:pt>
                <c:pt idx="4">
                  <c:v>17.399999999999999</c:v>
                </c:pt>
                <c:pt idx="5">
                  <c:v>0</c:v>
                </c:pt>
                <c:pt idx="6">
                  <c:v>23.8</c:v>
                </c:pt>
                <c:pt idx="7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1-4DA2-A5B6-4071DF094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8745567"/>
        <c:axId val="1618761375"/>
      </c:barChart>
      <c:catAx>
        <c:axId val="1618745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761375"/>
        <c:crosses val="autoZero"/>
        <c:auto val="1"/>
        <c:lblAlgn val="ctr"/>
        <c:lblOffset val="100"/>
        <c:noMultiLvlLbl val="0"/>
      </c:catAx>
      <c:valAx>
        <c:axId val="1618761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745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0" i="0" baseline="0">
                <a:solidFill>
                  <a:sysClr val="windowText" lastClr="000000"/>
                </a:solidFill>
                <a:effectLst/>
              </a:rPr>
              <a:t>Berniukai, iš kurių buvo tyčiojamasi 2-3 ar daugiau kartų per mėnesį paskutinius keletą mėnesių</a:t>
            </a:r>
            <a:endParaRPr lang="lt-LT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11'!$A$15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kovo 11'!$B$14:$I$14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'2019 kovo 11'!$B$15:$I$15</c:f>
              <c:numCache>
                <c:formatCode>General</c:formatCode>
                <c:ptCount val="8"/>
                <c:pt idx="0">
                  <c:v>13.3</c:v>
                </c:pt>
                <c:pt idx="1">
                  <c:v>25</c:v>
                </c:pt>
                <c:pt idx="2">
                  <c:v>27.8</c:v>
                </c:pt>
                <c:pt idx="3">
                  <c:v>20</c:v>
                </c:pt>
                <c:pt idx="4">
                  <c:v>13.6</c:v>
                </c:pt>
                <c:pt idx="5">
                  <c:v>18.8</c:v>
                </c:pt>
                <c:pt idx="6">
                  <c:v>18.2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B4-4BCF-81ED-5FD018D7DE6F}"/>
            </c:ext>
          </c:extLst>
        </c:ser>
        <c:ser>
          <c:idx val="1"/>
          <c:order val="1"/>
          <c:tx>
            <c:strRef>
              <c:f>'2019 kovo 11'!$A$16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kovo 11'!$B$14:$I$14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cat>
          <c:val>
            <c:numRef>
              <c:f>'2019 kovo 11'!$B$16:$I$16</c:f>
              <c:numCache>
                <c:formatCode>General</c:formatCode>
                <c:ptCount val="8"/>
                <c:pt idx="0">
                  <c:v>11.1</c:v>
                </c:pt>
                <c:pt idx="1">
                  <c:v>30</c:v>
                </c:pt>
                <c:pt idx="2">
                  <c:v>17.5</c:v>
                </c:pt>
                <c:pt idx="3">
                  <c:v>18.399999999999999</c:v>
                </c:pt>
                <c:pt idx="4">
                  <c:v>12</c:v>
                </c:pt>
                <c:pt idx="5">
                  <c:v>6.3</c:v>
                </c:pt>
                <c:pt idx="6">
                  <c:v>17.899999999999999</c:v>
                </c:pt>
                <c:pt idx="7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B4-4BCF-81ED-5FD018D7DE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0908511"/>
        <c:axId val="1490899359"/>
      </c:barChart>
      <c:catAx>
        <c:axId val="149090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899359"/>
        <c:crosses val="autoZero"/>
        <c:auto val="1"/>
        <c:lblAlgn val="ctr"/>
        <c:lblOffset val="100"/>
        <c:noMultiLvlLbl val="0"/>
      </c:catAx>
      <c:valAx>
        <c:axId val="1490899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90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ysClr val="windowText" lastClr="000000"/>
                </a:solidFill>
              </a:rPr>
              <a:t>Kokių formų patyčias patyrė</a:t>
            </a:r>
            <a:r>
              <a:rPr lang="lt-LT" sz="2000" baseline="0" dirty="0">
                <a:solidFill>
                  <a:sysClr val="windowText" lastClr="000000"/>
                </a:solidFill>
              </a:rPr>
              <a:t> mergaitės?</a:t>
            </a:r>
            <a:endParaRPr lang="lt-LT" sz="20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11'!$M$21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11'!$N$20:$V$20</c:f>
              <c:strCache>
                <c:ptCount val="9"/>
                <c:pt idx="0">
                  <c:v>Virtualiai (internetu, telefonu)</c:v>
                </c:pt>
                <c:pt idx="1">
                  <c:v>Seksualinës p.</c:v>
                </c:pt>
                <c:pt idx="2">
                  <c:v>Rasistinės patyčios</c:v>
                </c:pt>
                <c:pt idx="3">
                  <c:v>Grasinimai</c:v>
                </c:pt>
                <c:pt idx="4">
                  <c:v>Kažkas atimta</c:v>
                </c:pt>
                <c:pt idx="5">
                  <c:v>Melas, gandai</c:v>
                </c:pt>
                <c:pt idx="6">
                  <c:v>Fizinės patyčios</c:v>
                </c:pt>
                <c:pt idx="7">
                  <c:v>Išskyrimas</c:v>
                </c:pt>
                <c:pt idx="8">
                  <c:v>Žodinės patyčios</c:v>
                </c:pt>
              </c:strCache>
            </c:strRef>
          </c:cat>
          <c:val>
            <c:numRef>
              <c:f>'2019 kovo 11'!$N$21:$V$21</c:f>
              <c:numCache>
                <c:formatCode>General</c:formatCode>
                <c:ptCount val="9"/>
                <c:pt idx="0">
                  <c:v>2.1</c:v>
                </c:pt>
                <c:pt idx="1">
                  <c:v>2.7</c:v>
                </c:pt>
                <c:pt idx="2">
                  <c:v>1.4</c:v>
                </c:pt>
                <c:pt idx="3">
                  <c:v>0.7</c:v>
                </c:pt>
                <c:pt idx="4">
                  <c:v>2.1</c:v>
                </c:pt>
                <c:pt idx="5">
                  <c:v>4</c:v>
                </c:pt>
                <c:pt idx="6">
                  <c:v>1.4</c:v>
                </c:pt>
                <c:pt idx="7">
                  <c:v>6.8</c:v>
                </c:pt>
                <c:pt idx="8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B-4482-AB9C-CAAB19BC78C5}"/>
            </c:ext>
          </c:extLst>
        </c:ser>
        <c:ser>
          <c:idx val="1"/>
          <c:order val="1"/>
          <c:tx>
            <c:strRef>
              <c:f>'2019 kovo 11'!$M$22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11'!$N$20:$V$20</c:f>
              <c:strCache>
                <c:ptCount val="9"/>
                <c:pt idx="0">
                  <c:v>Virtualiai (internetu, telefonu)</c:v>
                </c:pt>
                <c:pt idx="1">
                  <c:v>Seksualinës p.</c:v>
                </c:pt>
                <c:pt idx="2">
                  <c:v>Rasistinės patyčios</c:v>
                </c:pt>
                <c:pt idx="3">
                  <c:v>Grasinimai</c:v>
                </c:pt>
                <c:pt idx="4">
                  <c:v>Kažkas atimta</c:v>
                </c:pt>
                <c:pt idx="5">
                  <c:v>Melas, gandai</c:v>
                </c:pt>
                <c:pt idx="6">
                  <c:v>Fizinės patyčios</c:v>
                </c:pt>
                <c:pt idx="7">
                  <c:v>Išskyrimas</c:v>
                </c:pt>
                <c:pt idx="8">
                  <c:v>Žodinės patyčios</c:v>
                </c:pt>
              </c:strCache>
            </c:strRef>
          </c:cat>
          <c:val>
            <c:numRef>
              <c:f>'2019 kovo 11'!$N$22:$V$22</c:f>
              <c:numCache>
                <c:formatCode>General</c:formatCode>
                <c:ptCount val="9"/>
                <c:pt idx="0">
                  <c:v>1.8</c:v>
                </c:pt>
                <c:pt idx="1">
                  <c:v>5.7</c:v>
                </c:pt>
                <c:pt idx="2">
                  <c:v>1.2</c:v>
                </c:pt>
                <c:pt idx="3">
                  <c:v>2.5</c:v>
                </c:pt>
                <c:pt idx="4">
                  <c:v>1.9</c:v>
                </c:pt>
                <c:pt idx="5">
                  <c:v>8.4</c:v>
                </c:pt>
                <c:pt idx="6">
                  <c:v>3.1</c:v>
                </c:pt>
                <c:pt idx="7">
                  <c:v>6.4</c:v>
                </c:pt>
                <c:pt idx="8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B-4482-AB9C-CAAB19BC7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334751"/>
        <c:axId val="296341407"/>
      </c:barChart>
      <c:catAx>
        <c:axId val="29633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41407"/>
        <c:crosses val="autoZero"/>
        <c:auto val="1"/>
        <c:lblAlgn val="ctr"/>
        <c:lblOffset val="100"/>
        <c:noMultiLvlLbl val="0"/>
      </c:catAx>
      <c:valAx>
        <c:axId val="296341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3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ysClr val="windowText" lastClr="000000"/>
                </a:solidFill>
              </a:rPr>
              <a:t>Kokių </a:t>
            </a:r>
            <a:r>
              <a:rPr lang="lt-LT" sz="2000" dirty="0" smtClean="0">
                <a:solidFill>
                  <a:sysClr val="windowText" lastClr="000000"/>
                </a:solidFill>
              </a:rPr>
              <a:t>formų patyčias </a:t>
            </a:r>
            <a:r>
              <a:rPr lang="lt-LT" sz="2000" dirty="0">
                <a:solidFill>
                  <a:sysClr val="windowText" lastClr="000000"/>
                </a:solidFill>
              </a:rPr>
              <a:t>patyrė</a:t>
            </a:r>
            <a:r>
              <a:rPr lang="lt-LT" sz="2000" baseline="0" dirty="0">
                <a:solidFill>
                  <a:sysClr val="windowText" lastClr="000000"/>
                </a:solidFill>
              </a:rPr>
              <a:t> berniukai?</a:t>
            </a:r>
            <a:endParaRPr lang="lt-LT" sz="20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11'!$M$26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11'!$N$25:$V$25</c:f>
              <c:strCache>
                <c:ptCount val="9"/>
                <c:pt idx="0">
                  <c:v>Virtualiai (internetu, telefonu)</c:v>
                </c:pt>
                <c:pt idx="1">
                  <c:v>Seksualinës p.</c:v>
                </c:pt>
                <c:pt idx="2">
                  <c:v>Rasistinės patyčios</c:v>
                </c:pt>
                <c:pt idx="3">
                  <c:v>Grasinimai</c:v>
                </c:pt>
                <c:pt idx="4">
                  <c:v>Kažkas atimta</c:v>
                </c:pt>
                <c:pt idx="5">
                  <c:v>Melas, gandai</c:v>
                </c:pt>
                <c:pt idx="6">
                  <c:v>Fizinės patyčios</c:v>
                </c:pt>
                <c:pt idx="7">
                  <c:v>Išskyrimas</c:v>
                </c:pt>
                <c:pt idx="8">
                  <c:v>Žodinės patyčios</c:v>
                </c:pt>
              </c:strCache>
            </c:strRef>
          </c:cat>
          <c:val>
            <c:numRef>
              <c:f>'2019 kovo 11'!$N$26:$V$26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8.4</c:v>
                </c:pt>
                <c:pt idx="2">
                  <c:v>4.4000000000000004</c:v>
                </c:pt>
                <c:pt idx="3">
                  <c:v>5.7</c:v>
                </c:pt>
                <c:pt idx="4">
                  <c:v>4.5</c:v>
                </c:pt>
                <c:pt idx="5">
                  <c:v>6.4</c:v>
                </c:pt>
                <c:pt idx="6">
                  <c:v>11.1</c:v>
                </c:pt>
                <c:pt idx="7">
                  <c:v>8.1999999999999993</c:v>
                </c:pt>
                <c:pt idx="8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2-467B-ACEB-EA20976798B0}"/>
            </c:ext>
          </c:extLst>
        </c:ser>
        <c:ser>
          <c:idx val="1"/>
          <c:order val="1"/>
          <c:tx>
            <c:strRef>
              <c:f>'2019 kovo 11'!$M$27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11'!$N$25:$V$25</c:f>
              <c:strCache>
                <c:ptCount val="9"/>
                <c:pt idx="0">
                  <c:v>Virtualiai (internetu, telefonu)</c:v>
                </c:pt>
                <c:pt idx="1">
                  <c:v>Seksualinës p.</c:v>
                </c:pt>
                <c:pt idx="2">
                  <c:v>Rasistinės patyčios</c:v>
                </c:pt>
                <c:pt idx="3">
                  <c:v>Grasinimai</c:v>
                </c:pt>
                <c:pt idx="4">
                  <c:v>Kažkas atimta</c:v>
                </c:pt>
                <c:pt idx="5">
                  <c:v>Melas, gandai</c:v>
                </c:pt>
                <c:pt idx="6">
                  <c:v>Fizinės patyčios</c:v>
                </c:pt>
                <c:pt idx="7">
                  <c:v>Išskyrimas</c:v>
                </c:pt>
                <c:pt idx="8">
                  <c:v>Žodinės patyčios</c:v>
                </c:pt>
              </c:strCache>
            </c:strRef>
          </c:cat>
          <c:val>
            <c:numRef>
              <c:f>'2019 kovo 11'!$N$27:$V$27</c:f>
              <c:numCache>
                <c:formatCode>General</c:formatCode>
                <c:ptCount val="9"/>
                <c:pt idx="0">
                  <c:v>7.2</c:v>
                </c:pt>
                <c:pt idx="1">
                  <c:v>6.5</c:v>
                </c:pt>
                <c:pt idx="2">
                  <c:v>3.3</c:v>
                </c:pt>
                <c:pt idx="3">
                  <c:v>6.5</c:v>
                </c:pt>
                <c:pt idx="4">
                  <c:v>3.7</c:v>
                </c:pt>
                <c:pt idx="5">
                  <c:v>10</c:v>
                </c:pt>
                <c:pt idx="6">
                  <c:v>7.6</c:v>
                </c:pt>
                <c:pt idx="7">
                  <c:v>9.3000000000000007</c:v>
                </c:pt>
                <c:pt idx="8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22-467B-ACEB-EA2097679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328927"/>
        <c:axId val="296335583"/>
      </c:barChart>
      <c:catAx>
        <c:axId val="296328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35583"/>
        <c:crosses val="autoZero"/>
        <c:auto val="1"/>
        <c:lblAlgn val="ctr"/>
        <c:lblOffset val="100"/>
        <c:noMultiLvlLbl val="0"/>
      </c:catAx>
      <c:valAx>
        <c:axId val="29633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28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ysClr val="windowText" lastClr="000000"/>
                </a:solidFill>
              </a:rPr>
              <a:t>Kur</a:t>
            </a:r>
            <a:r>
              <a:rPr lang="lt-LT" sz="2000" baseline="0" dirty="0">
                <a:solidFill>
                  <a:sysClr val="windowText" lastClr="000000"/>
                </a:solidFill>
              </a:rPr>
              <a:t> mergaitės patyrė patyčias?</a:t>
            </a:r>
            <a:endParaRPr lang="lt-LT" sz="20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11'!$M$9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11'!$N$8:$X$8</c:f>
              <c:strCache>
                <c:ptCount val="11"/>
                <c:pt idx="0">
                  <c:v>Kita vieta</c:v>
                </c:pt>
                <c:pt idx="1">
                  <c:v>Mokyklos autobusas</c:v>
                </c:pt>
                <c:pt idx="2">
                  <c:v>Autobuso stotelë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salë/persirengimo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Klasë</c:v>
                </c:pt>
                <c:pt idx="9">
                  <c:v>Koridoriai/laiptinës</c:v>
                </c:pt>
                <c:pt idx="10">
                  <c:v>Mokyklos kiemas</c:v>
                </c:pt>
              </c:strCache>
            </c:strRef>
          </c:cat>
          <c:val>
            <c:numRef>
              <c:f>'2019 kovo 11'!$N$9:$X$9</c:f>
              <c:numCache>
                <c:formatCode>General</c:formatCode>
                <c:ptCount val="11"/>
                <c:pt idx="0">
                  <c:v>21.4</c:v>
                </c:pt>
                <c:pt idx="1">
                  <c:v>2.4</c:v>
                </c:pt>
                <c:pt idx="2">
                  <c:v>2.4</c:v>
                </c:pt>
                <c:pt idx="3">
                  <c:v>4.8</c:v>
                </c:pt>
                <c:pt idx="4">
                  <c:v>0</c:v>
                </c:pt>
                <c:pt idx="5">
                  <c:v>14.3</c:v>
                </c:pt>
                <c:pt idx="6">
                  <c:v>0</c:v>
                </c:pt>
                <c:pt idx="7">
                  <c:v>38.1</c:v>
                </c:pt>
                <c:pt idx="8">
                  <c:v>16.7</c:v>
                </c:pt>
                <c:pt idx="9">
                  <c:v>23.8</c:v>
                </c:pt>
                <c:pt idx="1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B-4004-B10F-9325193A4AE5}"/>
            </c:ext>
          </c:extLst>
        </c:ser>
        <c:ser>
          <c:idx val="1"/>
          <c:order val="1"/>
          <c:tx>
            <c:strRef>
              <c:f>'2019 kovo 11'!$M$10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42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B-4004-B10F-9325193A4A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11'!$N$8:$X$8</c:f>
              <c:strCache>
                <c:ptCount val="11"/>
                <c:pt idx="0">
                  <c:v>Kita vieta</c:v>
                </c:pt>
                <c:pt idx="1">
                  <c:v>Mokyklos autobusas</c:v>
                </c:pt>
                <c:pt idx="2">
                  <c:v>Autobuso stotelë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salë/persirengimo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Klasë</c:v>
                </c:pt>
                <c:pt idx="9">
                  <c:v>Koridoriai/laiptinës</c:v>
                </c:pt>
                <c:pt idx="10">
                  <c:v>Mokyklos kiemas</c:v>
                </c:pt>
              </c:strCache>
            </c:strRef>
          </c:cat>
          <c:val>
            <c:numRef>
              <c:f>'2019 kovo 11'!$N$10:$X$10</c:f>
              <c:numCache>
                <c:formatCode>General</c:formatCode>
                <c:ptCount val="11"/>
                <c:pt idx="0">
                  <c:v>11.3</c:v>
                </c:pt>
                <c:pt idx="1">
                  <c:v>3.8</c:v>
                </c:pt>
                <c:pt idx="2">
                  <c:v>1.9</c:v>
                </c:pt>
                <c:pt idx="3">
                  <c:v>7.5</c:v>
                </c:pt>
                <c:pt idx="4">
                  <c:v>5.7</c:v>
                </c:pt>
                <c:pt idx="5">
                  <c:v>9.4</c:v>
                </c:pt>
                <c:pt idx="6">
                  <c:v>11.3</c:v>
                </c:pt>
                <c:pt idx="7">
                  <c:v>30.2</c:v>
                </c:pt>
                <c:pt idx="8">
                  <c:v>13.2</c:v>
                </c:pt>
                <c:pt idx="9">
                  <c:v>30.2</c:v>
                </c:pt>
                <c:pt idx="1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CB-4004-B10F-9325193A4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7379055"/>
        <c:axId val="787366575"/>
      </c:barChart>
      <c:catAx>
        <c:axId val="78737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66575"/>
        <c:crosses val="autoZero"/>
        <c:auto val="1"/>
        <c:lblAlgn val="ctr"/>
        <c:lblOffset val="100"/>
        <c:noMultiLvlLbl val="0"/>
      </c:catAx>
      <c:valAx>
        <c:axId val="78736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7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ysClr val="windowText" lastClr="000000"/>
                </a:solidFill>
              </a:rPr>
              <a:t>Kur berniukai patyrė patyčias?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11'!$M$15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11'!$N$14:$W$14</c:f>
              <c:strCache>
                <c:ptCount val="10"/>
                <c:pt idx="0">
                  <c:v>Kita vieta</c:v>
                </c:pt>
                <c:pt idx="1">
                  <c:v>Mokyklos autobusas</c:v>
                </c:pt>
                <c:pt idx="2">
                  <c:v>Mokyklos autobuso stotelë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salë/persirengimo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Klasë</c:v>
                </c:pt>
                <c:pt idx="9">
                  <c:v>Koridoriai/laiptinës</c:v>
                </c:pt>
              </c:strCache>
            </c:strRef>
          </c:cat>
          <c:val>
            <c:numRef>
              <c:f>'2019 kovo 11'!$N$15:$W$15</c:f>
              <c:numCache>
                <c:formatCode>General</c:formatCode>
                <c:ptCount val="10"/>
                <c:pt idx="0">
                  <c:v>11.1</c:v>
                </c:pt>
                <c:pt idx="1">
                  <c:v>0</c:v>
                </c:pt>
                <c:pt idx="2">
                  <c:v>0</c:v>
                </c:pt>
                <c:pt idx="3">
                  <c:v>6.3</c:v>
                </c:pt>
                <c:pt idx="4">
                  <c:v>3.2</c:v>
                </c:pt>
                <c:pt idx="5">
                  <c:v>12.7</c:v>
                </c:pt>
                <c:pt idx="6">
                  <c:v>4.8</c:v>
                </c:pt>
                <c:pt idx="7">
                  <c:v>15.9</c:v>
                </c:pt>
                <c:pt idx="8">
                  <c:v>4.8</c:v>
                </c:pt>
                <c:pt idx="9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6-4092-AD8D-B2EAFC10B941}"/>
            </c:ext>
          </c:extLst>
        </c:ser>
        <c:ser>
          <c:idx val="1"/>
          <c:order val="1"/>
          <c:tx>
            <c:strRef>
              <c:f>'2019 kovo 11'!$M$16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11'!$N$14:$W$14</c:f>
              <c:strCache>
                <c:ptCount val="10"/>
                <c:pt idx="0">
                  <c:v>Kita vieta</c:v>
                </c:pt>
                <c:pt idx="1">
                  <c:v>Mokyklos autobusas</c:v>
                </c:pt>
                <c:pt idx="2">
                  <c:v>Mokyklos autobuso stotelë</c:v>
                </c:pt>
                <c:pt idx="3">
                  <c:v>Pakeliui į/iš mokyklos</c:v>
                </c:pt>
                <c:pt idx="4">
                  <c:v>Valgykla</c:v>
                </c:pt>
                <c:pt idx="5">
                  <c:v>Sporto salë/persirengimo kambarys</c:v>
                </c:pt>
                <c:pt idx="6">
                  <c:v>Tualetas</c:v>
                </c:pt>
                <c:pt idx="7">
                  <c:v>Klasė be mokytojo</c:v>
                </c:pt>
                <c:pt idx="8">
                  <c:v>Klasë</c:v>
                </c:pt>
                <c:pt idx="9">
                  <c:v>Koridoriai/laiptinës</c:v>
                </c:pt>
              </c:strCache>
            </c:strRef>
          </c:cat>
          <c:val>
            <c:numRef>
              <c:f>'2019 kovo 11'!$N$16:$W$16</c:f>
              <c:numCache>
                <c:formatCode>General</c:formatCode>
                <c:ptCount val="10"/>
                <c:pt idx="0">
                  <c:v>16.7</c:v>
                </c:pt>
                <c:pt idx="1">
                  <c:v>8.3000000000000007</c:v>
                </c:pt>
                <c:pt idx="2">
                  <c:v>10</c:v>
                </c:pt>
                <c:pt idx="3">
                  <c:v>13.3</c:v>
                </c:pt>
                <c:pt idx="4">
                  <c:v>8.3000000000000007</c:v>
                </c:pt>
                <c:pt idx="5">
                  <c:v>18.3</c:v>
                </c:pt>
                <c:pt idx="6">
                  <c:v>6.7</c:v>
                </c:pt>
                <c:pt idx="7">
                  <c:v>25</c:v>
                </c:pt>
                <c:pt idx="8">
                  <c:v>18.3</c:v>
                </c:pt>
                <c:pt idx="9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6-4092-AD8D-B2EAFC10B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7387375"/>
        <c:axId val="787389455"/>
      </c:barChart>
      <c:catAx>
        <c:axId val="78738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89455"/>
        <c:crosses val="autoZero"/>
        <c:auto val="1"/>
        <c:lblAlgn val="ctr"/>
        <c:lblOffset val="100"/>
        <c:noMultiLvlLbl val="0"/>
      </c:catAx>
      <c:valAx>
        <c:axId val="787389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8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dirty="0">
                <a:solidFill>
                  <a:sysClr val="windowText" lastClr="000000"/>
                </a:solidFill>
              </a:rPr>
              <a:t>Ar</a:t>
            </a:r>
            <a:r>
              <a:rPr lang="lt-LT" sz="2000" baseline="0" dirty="0">
                <a:solidFill>
                  <a:sysClr val="windowText" lastClr="000000"/>
                </a:solidFill>
              </a:rPr>
              <a:t> dažnai bijai, kad kiti mokiniai tyčiosis iš Tavęs?</a:t>
            </a:r>
            <a:endParaRPr lang="lt-LT" sz="20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kovo 11'!$O$48</c:f>
              <c:strCache>
                <c:ptCount val="1"/>
                <c:pt idx="0">
                  <c:v>Mergaites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11'!$N$49:$N$54</c:f>
              <c:strCache>
                <c:ptCount val="6"/>
                <c:pt idx="0">
                  <c:v>Labai dažnai</c:v>
                </c:pt>
                <c:pt idx="1">
                  <c:v>Dažnai</c:v>
                </c:pt>
                <c:pt idx="2">
                  <c:v>Gana dažnai</c:v>
                </c:pt>
                <c:pt idx="3">
                  <c:v>Kartais</c:v>
                </c:pt>
                <c:pt idx="4">
                  <c:v>Retai</c:v>
                </c:pt>
                <c:pt idx="5">
                  <c:v>Niekada</c:v>
                </c:pt>
              </c:strCache>
            </c:strRef>
          </c:cat>
          <c:val>
            <c:numRef>
              <c:f>'2019 kovo 11'!$O$49:$O$54</c:f>
              <c:numCache>
                <c:formatCode>General</c:formatCode>
                <c:ptCount val="6"/>
                <c:pt idx="0">
                  <c:v>8.5</c:v>
                </c:pt>
                <c:pt idx="1">
                  <c:v>5.9</c:v>
                </c:pt>
                <c:pt idx="2">
                  <c:v>5.9</c:v>
                </c:pt>
                <c:pt idx="3">
                  <c:v>20.3</c:v>
                </c:pt>
                <c:pt idx="4">
                  <c:v>17.600000000000001</c:v>
                </c:pt>
                <c:pt idx="5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A-4C1C-9FC7-FD005405F48F}"/>
            </c:ext>
          </c:extLst>
        </c:ser>
        <c:ser>
          <c:idx val="1"/>
          <c:order val="1"/>
          <c:tx>
            <c:strRef>
              <c:f>'2019 kovo 11'!$P$48</c:f>
              <c:strCache>
                <c:ptCount val="1"/>
                <c:pt idx="0">
                  <c:v>Berniukai 209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 kovo 11'!$N$49:$N$54</c:f>
              <c:strCache>
                <c:ptCount val="6"/>
                <c:pt idx="0">
                  <c:v>Labai dažnai</c:v>
                </c:pt>
                <c:pt idx="1">
                  <c:v>Dažnai</c:v>
                </c:pt>
                <c:pt idx="2">
                  <c:v>Gana dažnai</c:v>
                </c:pt>
                <c:pt idx="3">
                  <c:v>Kartais</c:v>
                </c:pt>
                <c:pt idx="4">
                  <c:v>Retai</c:v>
                </c:pt>
                <c:pt idx="5">
                  <c:v>Niekada</c:v>
                </c:pt>
              </c:strCache>
            </c:strRef>
          </c:cat>
          <c:val>
            <c:numRef>
              <c:f>'2019 kovo 11'!$P$49:$P$54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2.2000000000000002</c:v>
                </c:pt>
                <c:pt idx="2">
                  <c:v>7.2</c:v>
                </c:pt>
                <c:pt idx="3">
                  <c:v>10</c:v>
                </c:pt>
                <c:pt idx="4">
                  <c:v>20.6</c:v>
                </c:pt>
                <c:pt idx="5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A-4C1C-9FC7-FD005405F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934655"/>
        <c:axId val="411923423"/>
      </c:barChart>
      <c:catAx>
        <c:axId val="41193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23423"/>
        <c:crosses val="autoZero"/>
        <c:auto val="1"/>
        <c:lblAlgn val="ctr"/>
        <c:lblOffset val="100"/>
        <c:noMultiLvlLbl val="0"/>
      </c:catAx>
      <c:valAx>
        <c:axId val="411923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934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6582de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6e6582de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e6582de9c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6e6582de9c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e6582de9c_0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e6582de9c_0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e6582de9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6e6582de9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e6582de9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6e6582de9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e6582de9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6e6582de9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e6582de9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6e6582de9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e6582de9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6e6582de9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e6582de9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6e6582de9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e6582de9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6e6582de9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e6582de9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6e6582de9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Olweus patyčių prevencijos programos 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lt-LT" sz="2800" b="1" dirty="0"/>
              <a:t>2019 m.</a:t>
            </a:r>
            <a:r>
              <a:rPr lang="en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mokinių apklausos </a:t>
            </a:r>
            <a:r>
              <a:rPr lang="en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rezultatai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33905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2400" b="1" dirty="0">
                <a:solidFill>
                  <a:srgbClr val="000000"/>
                </a:solidFill>
              </a:rPr>
              <a:t>Kovo 11-osios gimnazija</a:t>
            </a:r>
            <a:endParaRPr sz="2400" b="1" dirty="0">
              <a:solidFill>
                <a:srgbClr val="00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2400" b="1" dirty="0">
                <a:solidFill>
                  <a:srgbClr val="000000"/>
                </a:solidFill>
              </a:rPr>
              <a:t>Dalyvavo </a:t>
            </a:r>
            <a:r>
              <a:rPr lang="lt-LT" sz="2400" b="1" dirty="0" smtClean="0">
                <a:solidFill>
                  <a:srgbClr val="000000"/>
                </a:solidFill>
              </a:rPr>
              <a:t>361</a:t>
            </a:r>
            <a:r>
              <a:rPr lang="en" sz="2400" b="1" dirty="0" smtClean="0">
                <a:solidFill>
                  <a:srgbClr val="000000"/>
                </a:solidFill>
              </a:rPr>
              <a:t> </a:t>
            </a:r>
            <a:r>
              <a:rPr lang="en" sz="2400" b="1" dirty="0">
                <a:solidFill>
                  <a:srgbClr val="000000"/>
                </a:solidFill>
              </a:rPr>
              <a:t>(3-10 klasių mokinių)</a:t>
            </a:r>
            <a:endParaRPr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123018"/>
              </p:ext>
            </p:extLst>
          </p:nvPr>
        </p:nvGraphicFramePr>
        <p:xfrm>
          <a:off x="734291" y="332509"/>
          <a:ext cx="7585364" cy="4350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119997"/>
              </p:ext>
            </p:extLst>
          </p:nvPr>
        </p:nvGraphicFramePr>
        <p:xfrm>
          <a:off x="1122217" y="166255"/>
          <a:ext cx="7322127" cy="486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0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926749"/>
              </p:ext>
            </p:extLst>
          </p:nvPr>
        </p:nvGraphicFramePr>
        <p:xfrm>
          <a:off x="1197429" y="174171"/>
          <a:ext cx="7003142" cy="48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9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088386"/>
              </p:ext>
            </p:extLst>
          </p:nvPr>
        </p:nvGraphicFramePr>
        <p:xfrm>
          <a:off x="1052945" y="380999"/>
          <a:ext cx="6878782" cy="4350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4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511741"/>
              </p:ext>
            </p:extLst>
          </p:nvPr>
        </p:nvGraphicFramePr>
        <p:xfrm>
          <a:off x="1253835" y="173182"/>
          <a:ext cx="6643255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5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949318"/>
              </p:ext>
            </p:extLst>
          </p:nvPr>
        </p:nvGraphicFramePr>
        <p:xfrm>
          <a:off x="1413163" y="332509"/>
          <a:ext cx="6504709" cy="435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“Kai suaugę sako: ignoruok patyčias, tai labai žeidžia. Tada tampi nematoma ir jautiesi, lyg tave paliko pragare” (Erika, Švedija).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200694"/>
              </p:ext>
            </p:extLst>
          </p:nvPr>
        </p:nvGraphicFramePr>
        <p:xfrm>
          <a:off x="983673" y="200891"/>
          <a:ext cx="6858000" cy="429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33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456892"/>
              </p:ext>
            </p:extLst>
          </p:nvPr>
        </p:nvGraphicFramePr>
        <p:xfrm>
          <a:off x="674915" y="0"/>
          <a:ext cx="7326086" cy="491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554225"/>
              </p:ext>
            </p:extLst>
          </p:nvPr>
        </p:nvGraphicFramePr>
        <p:xfrm>
          <a:off x="1400629" y="275771"/>
          <a:ext cx="6444342" cy="443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311726"/>
              </p:ext>
            </p:extLst>
          </p:nvPr>
        </p:nvGraphicFramePr>
        <p:xfrm>
          <a:off x="798286" y="449943"/>
          <a:ext cx="7518400" cy="428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541222"/>
              </p:ext>
            </p:extLst>
          </p:nvPr>
        </p:nvGraphicFramePr>
        <p:xfrm>
          <a:off x="1385455" y="505691"/>
          <a:ext cx="6393871" cy="414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273963"/>
              </p:ext>
            </p:extLst>
          </p:nvPr>
        </p:nvGraphicFramePr>
        <p:xfrm>
          <a:off x="962891" y="332509"/>
          <a:ext cx="6795654" cy="444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375101"/>
              </p:ext>
            </p:extLst>
          </p:nvPr>
        </p:nvGraphicFramePr>
        <p:xfrm>
          <a:off x="748145" y="284018"/>
          <a:ext cx="7003473" cy="430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10901"/>
              </p:ext>
            </p:extLst>
          </p:nvPr>
        </p:nvGraphicFramePr>
        <p:xfrm>
          <a:off x="1253836" y="429491"/>
          <a:ext cx="7017328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175</Words>
  <Application>Microsoft Office PowerPoint</Application>
  <PresentationFormat>On-screen Show (16:9)</PresentationFormat>
  <Paragraphs>19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Olweus patyčių prevencijos programos  2019 m.mokinių apklausos rezultatai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Olweus patyčių prevencijos programos  mokinių apklausos rezultatai</dc:title>
  <dc:creator>Mokytojui</dc:creator>
  <cp:lastModifiedBy>mokinys</cp:lastModifiedBy>
  <cp:revision>16</cp:revision>
  <dcterms:modified xsi:type="dcterms:W3CDTF">2020-09-15T11:48:20Z</dcterms:modified>
</cp:coreProperties>
</file>